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Nunito"/>
      <p:regular r:id="rId38"/>
      <p:bold r:id="rId39"/>
      <p:italic r:id="rId40"/>
      <p:boldItalic r:id="rId41"/>
    </p:embeddedFont>
    <p:embeddedFont>
      <p:font typeface="Average"/>
      <p:regular r:id="rId42"/>
    </p:embeddedFont>
    <p:embeddedFont>
      <p:font typeface="Roboto Mono"/>
      <p:regular r:id="rId43"/>
      <p:bold r:id="rId44"/>
      <p:italic r:id="rId45"/>
      <p:boldItalic r:id="rId46"/>
    </p:embeddedFont>
    <p:embeddedFont>
      <p:font typeface="Special Elite"/>
      <p:regular r:id="rId47"/>
    </p:embeddedFont>
    <p:embeddedFont>
      <p:font typeface="Vesper Libre"/>
      <p:regular r:id="rId48"/>
      <p:bold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guide id="3" orient="horz" pos="46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 pos="461"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italic.fntdata"/><Relationship Id="rId42" Type="http://schemas.openxmlformats.org/officeDocument/2006/relationships/font" Target="fonts/Average-regular.fntdata"/><Relationship Id="rId41" Type="http://schemas.openxmlformats.org/officeDocument/2006/relationships/font" Target="fonts/Nunito-boldItalic.fntdata"/><Relationship Id="rId44" Type="http://schemas.openxmlformats.org/officeDocument/2006/relationships/font" Target="fonts/RobotoMono-bold.fntdata"/><Relationship Id="rId43" Type="http://schemas.openxmlformats.org/officeDocument/2006/relationships/font" Target="fonts/RobotoMono-regular.fntdata"/><Relationship Id="rId46" Type="http://schemas.openxmlformats.org/officeDocument/2006/relationships/font" Target="fonts/RobotoMono-boldItalic.fntdata"/><Relationship Id="rId45" Type="http://schemas.openxmlformats.org/officeDocument/2006/relationships/font" Target="fonts/RobotoMon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VesperLibre-regular.fntdata"/><Relationship Id="rId47" Type="http://schemas.openxmlformats.org/officeDocument/2006/relationships/font" Target="fonts/SpecialElite-regular.fntdata"/><Relationship Id="rId49" Type="http://schemas.openxmlformats.org/officeDocument/2006/relationships/font" Target="fonts/VesperLibre-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Nunito-bold.fntdata"/><Relationship Id="rId38" Type="http://schemas.openxmlformats.org/officeDocument/2006/relationships/font" Target="fonts/Nunito-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Allison</a:t>
            </a:r>
            <a:endParaRPr/>
          </a:p>
          <a:p>
            <a:pPr indent="0" lvl="0" marL="0" rtl="0" algn="l">
              <a:spcBef>
                <a:spcPts val="0"/>
              </a:spcBef>
              <a:spcAft>
                <a:spcPts val="0"/>
              </a:spcAft>
              <a:buNone/>
            </a:pPr>
            <a:r>
              <a:t/>
            </a:r>
            <a:endParaRPr sz="1800"/>
          </a:p>
          <a:p>
            <a:pPr indent="0" lvl="0" marL="0" rtl="0" algn="l">
              <a:spcBef>
                <a:spcPts val="0"/>
              </a:spcBef>
              <a:spcAft>
                <a:spcPts val="0"/>
              </a:spcAft>
              <a:buNone/>
            </a:pPr>
            <a:r>
              <a:rPr lang="en" sz="1800"/>
              <a:t>Thank for you coming to see us right after lunch. If you fall into a post lunch coma, I won’t take it personally.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We’ll yammer at you in a hopefully entertaining manner before taking some questions at the end.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Afterwards, we’ll hang out a bit in the hallway.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56964426d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56964426d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Allison</a:t>
            </a:r>
            <a:endParaRPr sz="1800"/>
          </a:p>
          <a:p>
            <a:pPr indent="0" lvl="0" marL="0" rtl="0" algn="l">
              <a:spcBef>
                <a:spcPts val="0"/>
              </a:spcBef>
              <a:spcAft>
                <a:spcPts val="0"/>
              </a:spcAft>
              <a:buNone/>
            </a:pPr>
            <a:r>
              <a:rPr lang="en" sz="1800"/>
              <a:t>Hardware is scary, let’s talk about software instead.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solidFill>
                  <a:schemeClr val="dk1"/>
                </a:solidFill>
              </a:rPr>
              <a:t>The translator is one of the most important bits in firmware.  </a:t>
            </a:r>
            <a:r>
              <a:rPr lang="en" sz="1800"/>
              <a:t>LBA stands for logical block address. Anything called ‘logical’ is always an abstraction AKA something we made up. CHS is a physical location on the platter.  We need to get from one to the other. We also don’t want vital bits in bad sections. Otherwise data is lost.  The translator maps from LBAs to CHS and back again. It’s the final link in the chain to where your bits are in the physical world.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How does it accomplish that? Well, like all good data structures or famous hackers, it has a posse of helper data structures, specifically defect lists. While working with them, the seem to act a great deal like arrays.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Broadly speaking there are two types of defects. Those that are bad from the start, and those that develop over time.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Primary Defects</a:t>
            </a:r>
            <a:endParaRPr sz="1800"/>
          </a:p>
          <a:p>
            <a:pPr indent="-342900" lvl="0" marL="457200" rtl="0" algn="l">
              <a:spcBef>
                <a:spcPts val="0"/>
              </a:spcBef>
              <a:spcAft>
                <a:spcPts val="0"/>
              </a:spcAft>
              <a:buSzPts val="1800"/>
              <a:buChar char="-"/>
            </a:pPr>
            <a:r>
              <a:rPr lang="en" sz="1800"/>
              <a:t>Defects found at factory. Not expected to change. You’re either borked at creation or aren’t. Called a self scan test in Seagate lingo. </a:t>
            </a:r>
            <a:endParaRPr sz="1800"/>
          </a:p>
          <a:p>
            <a:pPr indent="-342900" lvl="0" marL="457200" rtl="0" algn="l">
              <a:spcBef>
                <a:spcPts val="0"/>
              </a:spcBef>
              <a:spcAft>
                <a:spcPts val="0"/>
              </a:spcAft>
              <a:buSzPts val="1800"/>
              <a:buChar char="-"/>
            </a:pPr>
            <a:r>
              <a:rPr lang="en" sz="1800"/>
              <a:t>Called primary defects, found on the primary defect list , often called the P-list</a:t>
            </a:r>
            <a:endParaRPr sz="1800"/>
          </a:p>
          <a:p>
            <a:pPr indent="-342900" lvl="0" marL="457200" rtl="0" algn="l">
              <a:spcBef>
                <a:spcPts val="0"/>
              </a:spcBef>
              <a:spcAft>
                <a:spcPts val="0"/>
              </a:spcAft>
              <a:buSzPts val="1800"/>
              <a:buChar char="-"/>
            </a:pPr>
            <a:r>
              <a:rPr lang="en" sz="1800"/>
              <a:t>In Segates, starting with the F3 architecture </a:t>
            </a:r>
            <a:r>
              <a:rPr lang="en" sz="1800">
                <a:solidFill>
                  <a:schemeClr val="dk1"/>
                </a:solidFill>
              </a:rPr>
              <a:t> 7200.12 and beyond, </a:t>
            </a:r>
            <a:r>
              <a:rPr lang="en" sz="1800"/>
              <a:t>I’m told, there is a second list Non Resident G-list, a second pass at the factory</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Grown Defects</a:t>
            </a:r>
            <a:endParaRPr sz="1800"/>
          </a:p>
          <a:p>
            <a:pPr indent="-342900" lvl="0" marL="457200" rtl="0" algn="l">
              <a:spcBef>
                <a:spcPts val="0"/>
              </a:spcBef>
              <a:spcAft>
                <a:spcPts val="0"/>
              </a:spcAft>
              <a:buSzPts val="1800"/>
              <a:buChar char="-"/>
            </a:pPr>
            <a:r>
              <a:rPr lang="en" sz="1800"/>
              <a:t>These accumulate over time, rust spots,</a:t>
            </a:r>
            <a:endParaRPr sz="1800"/>
          </a:p>
          <a:p>
            <a:pPr indent="-342900" lvl="0" marL="457200" rtl="0" algn="l">
              <a:spcBef>
                <a:spcPts val="0"/>
              </a:spcBef>
              <a:spcAft>
                <a:spcPts val="0"/>
              </a:spcAft>
              <a:buSzPts val="1800"/>
              <a:buChar char="-"/>
            </a:pPr>
            <a:r>
              <a:rPr lang="en" sz="1800"/>
              <a:t>This list is expected to grow over time, but it’s not really expected to shrink</a:t>
            </a:r>
            <a:endParaRPr sz="1800"/>
          </a:p>
          <a:p>
            <a:pPr indent="-342900" lvl="0" marL="457200" rtl="0" algn="l">
              <a:spcBef>
                <a:spcPts val="0"/>
              </a:spcBef>
              <a:spcAft>
                <a:spcPts val="0"/>
              </a:spcAft>
              <a:buSzPts val="1800"/>
              <a:buChar char="-"/>
            </a:pPr>
            <a:r>
              <a:rPr lang="en" sz="1800"/>
              <a:t>Is usually allocated a large amount of space compared to P-lists</a:t>
            </a:r>
            <a:endParaRPr sz="1800"/>
          </a:p>
          <a:p>
            <a:pPr indent="-342900" lvl="0" marL="457200" rtl="0" algn="l">
              <a:spcBef>
                <a:spcPts val="0"/>
              </a:spcBef>
              <a:spcAft>
                <a:spcPts val="0"/>
              </a:spcAft>
              <a:buSzPts val="1800"/>
              <a:buChar char="-"/>
            </a:pPr>
            <a:r>
              <a:rPr lang="en" sz="1800"/>
              <a:t>If you really wanted a host os to not know about you data, hiding it in ‘bad’ sectors might be an interesting, but that’s an entirely different conversation. not that we would encourage such </a:t>
            </a:r>
            <a:r>
              <a:rPr lang="en" sz="1800"/>
              <a:t>shenanigans</a:t>
            </a:r>
            <a:r>
              <a:rPr lang="en" sz="1800"/>
              <a:t>. </a:t>
            </a:r>
            <a:endParaRPr sz="1800"/>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rPr lang="en" sz="1800">
                <a:solidFill>
                  <a:schemeClr val="dk1"/>
                </a:solidFill>
              </a:rPr>
              <a:t>2GB of “spare” space math: each sector is 512 bytes, multiplied by ~4000 which is the average size of a G-List, then divided by the size of one MB of 1024, is 2GB. (512*4000/1024)</a:t>
            </a:r>
            <a:endParaRPr sz="18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5f48bcf036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5f48bcf036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Allison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How do the lists manage the defects? There are two </a:t>
            </a:r>
            <a:r>
              <a:rPr lang="en" sz="1800"/>
              <a:t>techniques</a:t>
            </a:r>
            <a:r>
              <a:rPr lang="en" sz="1800"/>
              <a:t> , skip and remap.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Of the two, skip is the most intuitive. When a sector is bad, the head is directed to ‘skip’ over it. This is pretty fast, but has limitations.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Primary lists tend to be skip lists</a:t>
            </a:r>
            <a:endParaRPr sz="18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5e20c3b1b2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5e20c3b1b2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Allison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The other list type is the remap, where the heads are directed away from the user area to reserved memory to read sectors. </a:t>
            </a:r>
            <a:endParaRPr sz="1800"/>
          </a:p>
          <a:p>
            <a:pPr indent="0" lvl="0" marL="0" rtl="0" algn="l">
              <a:spcBef>
                <a:spcPts val="0"/>
              </a:spcBef>
              <a:spcAft>
                <a:spcPts val="0"/>
              </a:spcAft>
              <a:buNone/>
            </a:pPr>
            <a:r>
              <a:rPr lang="en" sz="1800"/>
              <a:t>These are slower, since the heads have to move to an area far away. The more often it has to do this, the slower the drive is.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However, they have the advantage of being dynamic, which is why G-lists, tend to use them.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56964426d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6964426d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Allison </a:t>
            </a:r>
            <a:endParaRPr sz="1800"/>
          </a:p>
          <a:p>
            <a:pPr indent="0" lvl="0" marL="0" rtl="0" algn="l">
              <a:spcBef>
                <a:spcPts val="0"/>
              </a:spcBef>
              <a:spcAft>
                <a:spcPts val="0"/>
              </a:spcAft>
              <a:buNone/>
            </a:pPr>
            <a:r>
              <a:rPr lang="en" sz="1800"/>
              <a:t>So we studied the problem and we came up with this brilliant plan worthy of a bond villian.</a:t>
            </a:r>
            <a:endParaRPr sz="1800"/>
          </a:p>
          <a:p>
            <a:pPr indent="0" lvl="0" marL="0" rtl="0" algn="l">
              <a:spcBef>
                <a:spcPts val="0"/>
              </a:spcBef>
              <a:spcAft>
                <a:spcPts val="0"/>
              </a:spcAft>
              <a:buNone/>
            </a:pPr>
            <a:r>
              <a:rPr lang="en" sz="1800"/>
              <a:t> Who’s written software before?!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Nilk</a:t>
            </a:r>
            <a:endParaRPr sz="1800"/>
          </a:p>
          <a:p>
            <a:pPr indent="0" lvl="0" marL="0" rtl="0" algn="l">
              <a:spcBef>
                <a:spcPts val="0"/>
              </a:spcBef>
              <a:spcAft>
                <a:spcPts val="0"/>
              </a:spcAft>
              <a:buNone/>
            </a:pPr>
            <a:r>
              <a:rPr lang="en" sz="1800"/>
              <a:t>Who’s played with </a:t>
            </a:r>
            <a:r>
              <a:rPr lang="en" sz="1800"/>
              <a:t>proprietary</a:t>
            </a:r>
            <a:r>
              <a:rPr lang="en" sz="1800"/>
              <a:t> hardware before?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Allison</a:t>
            </a:r>
            <a:endParaRPr sz="1800"/>
          </a:p>
          <a:p>
            <a:pPr indent="0" lvl="0" marL="0" rtl="0" algn="l">
              <a:spcBef>
                <a:spcPts val="0"/>
              </a:spcBef>
              <a:spcAft>
                <a:spcPts val="0"/>
              </a:spcAft>
              <a:buClr>
                <a:schemeClr val="dk1"/>
              </a:buClr>
              <a:buSzPts val="1100"/>
              <a:buFont typeface="Arial"/>
              <a:buNone/>
            </a:pPr>
            <a:r>
              <a:rPr lang="en" sz="1800">
                <a:solidFill>
                  <a:schemeClr val="dk1"/>
                </a:solidFill>
              </a:rPr>
              <a:t>You know where this is going..</a:t>
            </a:r>
            <a:endParaRPr sz="18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5551bddefcdcef2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5551bddefcdcef2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Allison</a:t>
            </a:r>
            <a:endParaRPr/>
          </a:p>
          <a:p>
            <a:pPr indent="0" lvl="0" marL="0" rtl="0" algn="l">
              <a:spcBef>
                <a:spcPts val="0"/>
              </a:spcBef>
              <a:spcAft>
                <a:spcPts val="0"/>
              </a:spcAft>
              <a:buNone/>
            </a:pPr>
            <a:r>
              <a:t/>
            </a:r>
            <a:endParaRPr sz="1800"/>
          </a:p>
          <a:p>
            <a:pPr indent="0" lvl="0" marL="0" rtl="0" algn="l">
              <a:spcBef>
                <a:spcPts val="0"/>
              </a:spcBef>
              <a:spcAft>
                <a:spcPts val="0"/>
              </a:spcAft>
              <a:buNone/>
            </a:pPr>
            <a:r>
              <a:rPr lang="en" sz="1800"/>
              <a:t>Unsurprisingly, we ran into some issues.</a:t>
            </a:r>
            <a:endParaRPr sz="18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5e3000802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5e3000802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sz="1800"/>
              <a:t>llison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When we started splunking in the hardware, we were expecting to find 3 lists, P-list, G-list, and the NRG list.</a:t>
            </a:r>
            <a:endParaRPr sz="1800"/>
          </a:p>
          <a:p>
            <a:pPr indent="0" lvl="0" marL="0" rtl="0" algn="l">
              <a:spcBef>
                <a:spcPts val="0"/>
              </a:spcBef>
              <a:spcAft>
                <a:spcPts val="0"/>
              </a:spcAft>
              <a:buNone/>
            </a:pPr>
            <a:r>
              <a:rPr lang="en" sz="1800"/>
              <a:t>We found two of those off the bat. So far so good.</a:t>
            </a:r>
            <a:endParaRPr sz="1800"/>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5e3000802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5e3000802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Allison Problem 1</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That warm fuzzy feeling didn’t last.</a:t>
            </a:r>
            <a:endParaRPr sz="1800"/>
          </a:p>
          <a:p>
            <a:pPr indent="0" lvl="0" marL="0" rtl="0" algn="l">
              <a:spcBef>
                <a:spcPts val="0"/>
              </a:spcBef>
              <a:spcAft>
                <a:spcPts val="0"/>
              </a:spcAft>
              <a:buNone/>
            </a:pPr>
            <a:r>
              <a:rPr lang="en" sz="1800"/>
              <a:t>Instead of one G-list, we found at least 3, the G-list we expected, and the Alt-List &amp; T-list we were not. </a:t>
            </a:r>
            <a:endParaRPr sz="1800"/>
          </a:p>
          <a:p>
            <a:pPr indent="0" lvl="0" marL="0" rtl="0" algn="l">
              <a:spcBef>
                <a:spcPts val="0"/>
              </a:spcBef>
              <a:spcAft>
                <a:spcPts val="0"/>
              </a:spcAft>
              <a:buNone/>
            </a:pPr>
            <a:r>
              <a:rPr lang="en" sz="1800"/>
              <a:t> Problem #1 </a:t>
            </a:r>
            <a:r>
              <a:rPr lang="en" sz="1800"/>
              <a:t>become</a:t>
            </a:r>
            <a:r>
              <a:rPr lang="en" sz="1800"/>
              <a:t> figuring out which of these lists we should corrupt, which ended up being mostly trial &amp; error through some manual testing.</a:t>
            </a:r>
            <a:endParaRPr sz="1800"/>
          </a:p>
          <a:p>
            <a:pPr indent="0" lvl="0" marL="0" rtl="0" algn="l">
              <a:spcBef>
                <a:spcPts val="0"/>
              </a:spcBef>
              <a:spcAft>
                <a:spcPts val="0"/>
              </a:spcAft>
              <a:buNone/>
            </a:pPr>
            <a:r>
              <a:rPr lang="en" sz="1800"/>
              <a:t>We eventually settled on the eponymous G-list.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Alt-List vs G-List note: </a:t>
            </a:r>
            <a:r>
              <a:rPr lang="en" sz="1800">
                <a:solidFill>
                  <a:schemeClr val="dk1"/>
                </a:solidFill>
              </a:rPr>
              <a:t>Translation</a:t>
            </a:r>
            <a:r>
              <a:rPr lang="en" sz="1800">
                <a:solidFill>
                  <a:schemeClr val="dk1"/>
                </a:solidFill>
              </a:rPr>
              <a:t> regarding G-list:  “pending” sectors aka pending reallocation sectors, occur during read operations only. A sector is found to be erroneous via ECC which acts as a checksum, during a read operation, and is then pending reallocation.  The pending sector is only reallocated if on the next write attempt on that sector, the ECC still doesn’t match.  Keep in mind, data on these pending sectors, once they are reallocated, is </a:t>
            </a:r>
            <a:r>
              <a:rPr b="1" lang="en" sz="1800">
                <a:solidFill>
                  <a:schemeClr val="dk1"/>
                </a:solidFill>
              </a:rPr>
              <a:t>copied</a:t>
            </a:r>
            <a:r>
              <a:rPr lang="en" sz="1800">
                <a:solidFill>
                  <a:schemeClr val="dk1"/>
                </a:solidFill>
              </a:rPr>
              <a:t> to the spare sector</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‘Sync’ed’ - sort of </a:t>
            </a:r>
            <a:endParaRPr sz="180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5d34924c4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d34924c4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rPr>
              <a:t>Allison</a:t>
            </a:r>
            <a:endParaRPr sz="1800">
              <a:solidFill>
                <a:schemeClr val="dk1"/>
              </a:solidFill>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rPr lang="en" sz="1800">
                <a:solidFill>
                  <a:schemeClr val="dk1"/>
                </a:solidFill>
              </a:rPr>
              <a:t>We also found these folks at the party, called SLIP lists, bringing it to a total of 7 lists. They aren’t relevant to this talk nad we don’t know a lot about them, but we wanted to note they’re there.</a:t>
            </a:r>
            <a:endParaRPr sz="1800">
              <a:solidFill>
                <a:schemeClr val="dk1"/>
              </a:solidFill>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Notes:</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MrDe4d note that the aerial density of Service Area is different than user area (SA uses UBA or Utility Block Addressing)</a:t>
            </a:r>
            <a:endParaRPr b="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Note that USDL and Slip List may in fact be two different lists.  Note that our definitions of USDL came from Fzakbar’s analysis of Samsung modules.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USDL may be stored geometrically different than other lists.  Though it is comprised of two static, primary, skip lists, it may be a way to provide additional reserved space for factory defects or defects that should be skipped but occur after factory.</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SSDL: was only able to view after sending “check T-List” cmd, suggesting relation to the T-List, thus relation to the P and NRG Lists.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56964426da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56964426da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Allison Problem 2</a:t>
            </a:r>
            <a:endParaRPr sz="1800">
              <a:solidFill>
                <a:schemeClr val="dk1"/>
              </a:solidFill>
            </a:endParaRPr>
          </a:p>
          <a:p>
            <a:pPr indent="0" lvl="0" marL="0" rtl="0" algn="l">
              <a:spcBef>
                <a:spcPts val="0"/>
              </a:spcBef>
              <a:spcAft>
                <a:spcPts val="0"/>
              </a:spcAft>
              <a:buNone/>
            </a:pPr>
            <a:r>
              <a:rPr lang="en" sz="1800">
                <a:solidFill>
                  <a:schemeClr val="dk1"/>
                </a:solidFill>
              </a:rPr>
              <a:t>So once we had chosen a list, we figured overfilling the list would be trivial, add about 2000 entries and it should fall right over. </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Initially Mr.De4d added about ~3400 entries by hand. I lasted about 30 before deciding pyserial was the lesser of two evils. </a:t>
            </a:r>
            <a:endParaRPr sz="1800">
              <a:solidFill>
                <a:schemeClr val="dk1"/>
              </a:solidFill>
            </a:endParaRPr>
          </a:p>
          <a:p>
            <a:pPr indent="0" lvl="0" marL="0" rtl="0" algn="l">
              <a:spcBef>
                <a:spcPts val="0"/>
              </a:spcBef>
              <a:spcAft>
                <a:spcPts val="0"/>
              </a:spcAft>
              <a:buNone/>
            </a:pPr>
            <a:r>
              <a:rPr lang="en" sz="1800">
                <a:solidFill>
                  <a:schemeClr val="dk1"/>
                </a:solidFill>
              </a:rPr>
              <a:t>Even after scripting it, we’d add 6,000+ it seemed like it just wouldn’t corrupt. </a:t>
            </a:r>
            <a:endParaRPr sz="1800">
              <a:solidFill>
                <a:schemeClr val="dk1"/>
              </a:solidFill>
            </a:endParaRPr>
          </a:p>
          <a:p>
            <a:pPr indent="0" lvl="0" marL="0" rtl="0" algn="l">
              <a:spcBef>
                <a:spcPts val="0"/>
              </a:spcBef>
              <a:spcAft>
                <a:spcPts val="0"/>
              </a:spcAft>
              <a:buNone/>
            </a:pPr>
            <a:r>
              <a:rPr lang="en" sz="1800">
                <a:solidFill>
                  <a:schemeClr val="dk1"/>
                </a:solidFill>
              </a:rPr>
              <a:t>It did eventually dawn on me that maybe the translator was smarter than we were giving it credit for.</a:t>
            </a:r>
            <a:endParaRPr sz="1800">
              <a:solidFill>
                <a:schemeClr val="dk1"/>
              </a:solidFill>
            </a:endParaRPr>
          </a:p>
          <a:p>
            <a:pPr indent="0" lvl="0" marL="0" rtl="0" algn="l">
              <a:spcBef>
                <a:spcPts val="0"/>
              </a:spcBef>
              <a:spcAft>
                <a:spcPts val="0"/>
              </a:spcAft>
              <a:buNone/>
            </a:pPr>
            <a:r>
              <a:rPr lang="en" sz="1800">
                <a:solidFill>
                  <a:schemeClr val="dk1"/>
                </a:solidFill>
              </a:rPr>
              <a:t>We had been adding entries sequentially, maybe it was just lumping them together.</a:t>
            </a:r>
            <a:endParaRPr sz="1800">
              <a:solidFill>
                <a:schemeClr val="dk1"/>
              </a:solidFill>
            </a:endParaRPr>
          </a:p>
          <a:p>
            <a:pPr indent="0" lvl="0" marL="0" rtl="0" algn="l">
              <a:spcBef>
                <a:spcPts val="0"/>
              </a:spcBef>
              <a:spcAft>
                <a:spcPts val="0"/>
              </a:spcAft>
              <a:buNone/>
            </a:pPr>
            <a:r>
              <a:rPr lang="en" sz="1800">
                <a:solidFill>
                  <a:schemeClr val="dk1"/>
                </a:solidFill>
              </a:rPr>
              <a:t>I added randomization and that worked eventually. The list turned out to have a lot more space than we had been expecting.</a:t>
            </a:r>
            <a:endParaRPr sz="1800">
              <a:solidFill>
                <a:schemeClr val="dk1"/>
              </a:solidFill>
            </a:endParaRPr>
          </a:p>
          <a:p>
            <a:pPr indent="0" lvl="0" marL="0" rtl="0" algn="l">
              <a:spcBef>
                <a:spcPts val="0"/>
              </a:spcBef>
              <a:spcAft>
                <a:spcPts val="0"/>
              </a:spcAft>
              <a:buNone/>
            </a:pPr>
            <a:r>
              <a:rPr lang="en" sz="1800">
                <a:solidFill>
                  <a:schemeClr val="dk1"/>
                </a:solidFill>
              </a:rPr>
              <a:t>Currently it takes about 4,000-4,500 to corrupt the firmware.</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We had issues keeping the drive up for the long windows of time. It’s not uncommon for a drive with a full-ish remap list to be really slow, like 10 minutes slow.</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If you look carefully, you can see the drive just ...spinning down on the Screen side.</a:t>
            </a:r>
            <a:endParaRPr sz="1800">
              <a:solidFill>
                <a:schemeClr val="dk1"/>
              </a:solidFill>
            </a:endParaRPr>
          </a:p>
          <a:p>
            <a:pPr indent="0" lvl="0" marL="0" rtl="0" algn="l">
              <a:spcBef>
                <a:spcPts val="0"/>
              </a:spcBef>
              <a:spcAft>
                <a:spcPts val="0"/>
              </a:spcAft>
              <a:buNone/>
            </a:pPr>
            <a:r>
              <a:rPr lang="en" sz="1800">
                <a:solidFill>
                  <a:schemeClr val="dk1"/>
                </a:solidFill>
              </a:rPr>
              <a:t>On the other is a check of the state of the g-list, with not as many entries as I was expecting to find that iteration.</a:t>
            </a:r>
            <a:endParaRPr sz="1800">
              <a:solidFill>
                <a:schemeClr val="dk1"/>
              </a:solidFill>
            </a:endParaRPr>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5d01f9766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5d01f9766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Allison </a:t>
            </a:r>
            <a:endParaRPr sz="1800"/>
          </a:p>
          <a:p>
            <a:pPr indent="0" lvl="0" marL="0" rtl="0" algn="l">
              <a:spcBef>
                <a:spcPts val="0"/>
              </a:spcBef>
              <a:spcAft>
                <a:spcPts val="0"/>
              </a:spcAft>
              <a:buNone/>
            </a:pPr>
            <a:r>
              <a:rPr lang="en" sz="1800"/>
              <a:t>Problem #3, #4</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If you’ve never messed with firmware, it’s not the easiest thing. Let’s look at an example or two.</a:t>
            </a:r>
            <a:endParaRPr sz="1800"/>
          </a:p>
          <a:p>
            <a:pPr indent="0" lvl="0" marL="0" rtl="0" algn="l">
              <a:spcBef>
                <a:spcPts val="0"/>
              </a:spcBef>
              <a:spcAft>
                <a:spcPts val="0"/>
              </a:spcAft>
              <a:buNone/>
            </a:pPr>
            <a:r>
              <a:rPr lang="en" sz="1800"/>
              <a:t>&lt;click&gt;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What’s this one do? </a:t>
            </a:r>
            <a:r>
              <a:rPr lang="en" sz="1800"/>
              <a:t>F3 6&gt; E2 == create a user defined batch file, number 0x0 </a:t>
            </a:r>
            <a:endParaRPr sz="1800"/>
          </a:p>
          <a:p>
            <a:pPr indent="0" lvl="0" marL="0" rtl="0" algn="l">
              <a:spcBef>
                <a:spcPts val="0"/>
              </a:spcBef>
              <a:spcAft>
                <a:spcPts val="0"/>
              </a:spcAft>
              <a:buNone/>
            </a:pPr>
            <a:r>
              <a:rPr lang="en" sz="1800"/>
              <a:t>&lt;click&gt;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How about? </a:t>
            </a:r>
            <a:r>
              <a:rPr lang="en" sz="1800">
                <a:solidFill>
                  <a:schemeClr val="dk1"/>
                </a:solidFill>
              </a:rPr>
              <a:t>F3 T&gt;i4,1,22 == erases the G-list </a:t>
            </a:r>
            <a:endParaRPr sz="1800">
              <a:solidFill>
                <a:schemeClr val="dk1"/>
              </a:solidFill>
            </a:endParaRPr>
          </a:p>
          <a:p>
            <a:pPr indent="0" lvl="0" marL="0" rtl="0" algn="l">
              <a:spcBef>
                <a:spcPts val="0"/>
              </a:spcBef>
              <a:spcAft>
                <a:spcPts val="0"/>
              </a:spcAft>
              <a:buNone/>
            </a:pPr>
            <a:r>
              <a:rPr lang="en" sz="1800">
                <a:solidFill>
                  <a:schemeClr val="dk1"/>
                </a:solidFill>
              </a:rPr>
              <a:t>&lt;click&gt;</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If anyone ever says this to you, kindly refer them to the Seagate firmware.</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I don’t have a slide for it, but we also ran into issues with behavior differences between seagate firmware. AP63, the apple version, does not produce error signals and messages we were expecting. So, did it not work, or is it just not going to output if there is success? </a:t>
            </a:r>
            <a:endParaRPr sz="1800">
              <a:solidFill>
                <a:schemeClr val="dk1"/>
              </a:solidFill>
            </a:endParaRPr>
          </a:p>
          <a:p>
            <a:pPr indent="0" lvl="0" marL="0" rtl="0" algn="l">
              <a:lnSpc>
                <a:spcPct val="150000"/>
              </a:lnSpc>
              <a:spcBef>
                <a:spcPts val="0"/>
              </a:spcBef>
              <a:spcAft>
                <a:spcPts val="0"/>
              </a:spcAft>
              <a:buNone/>
            </a:pPr>
            <a:r>
              <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57e97b210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57e97b210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Allison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I’m one of several Allison Naaktgeborens. AFAIK I’m the only software developer.I currently build high level defensive software. So many, many abstraction layers above the hardware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 haven’t touched hardware since college, where I learned that cutting edge robotics research is the easy part of paper publishing. It left _that_ much of mark. I am not a subject matter expert, so please feel free to tell me I’m wrong afterwards.</a:t>
            </a:r>
            <a:endParaRPr sz="1800"/>
          </a:p>
          <a:p>
            <a:pPr indent="0" lvl="0" marL="0" rtl="0" algn="l">
              <a:spcBef>
                <a:spcPts val="0"/>
              </a:spcBef>
              <a:spcAft>
                <a:spcPts val="0"/>
              </a:spcAft>
              <a:buNone/>
            </a:pPr>
            <a:r>
              <a:t/>
            </a:r>
            <a:endParaRPr sz="1800"/>
          </a:p>
          <a:p>
            <a:pPr indent="0" lvl="0" marL="0" rtl="0" algn="l">
              <a:lnSpc>
                <a:spcPct val="115000"/>
              </a:lnSpc>
              <a:spcBef>
                <a:spcPts val="0"/>
              </a:spcBef>
              <a:spcAft>
                <a:spcPts val="1600"/>
              </a:spcAft>
              <a:buNone/>
            </a:pPr>
            <a:r>
              <a:rPr lang="en" sz="1800">
                <a:solidFill>
                  <a:schemeClr val="dk2"/>
                </a:solidFill>
              </a:rPr>
              <a:t>CMU: </a:t>
            </a:r>
            <a:r>
              <a:rPr lang="en" sz="1800">
                <a:solidFill>
                  <a:schemeClr val="dk2"/>
                </a:solidFill>
              </a:rPr>
              <a:t>When I was your age, the only ctf was kgb’s ctfws!</a:t>
            </a:r>
            <a:endParaRPr sz="18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5d350a4f8e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5d350a4f8e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Nik</a:t>
            </a:r>
            <a:endParaRPr/>
          </a:p>
          <a:p>
            <a:pPr indent="0" lvl="0" marL="0" rtl="0" algn="l">
              <a:spcBef>
                <a:spcPts val="0"/>
              </a:spcBef>
              <a:spcAft>
                <a:spcPts val="0"/>
              </a:spcAft>
              <a:buNone/>
            </a:pPr>
            <a:r>
              <a:rPr lang="en"/>
              <a:t>Problem #5</a:t>
            </a:r>
            <a:endParaRPr/>
          </a:p>
          <a:p>
            <a:pPr indent="0" lvl="0" marL="0" rtl="0" algn="l">
              <a:spcBef>
                <a:spcPts val="0"/>
              </a:spcBef>
              <a:spcAft>
                <a:spcPts val="0"/>
              </a:spcAft>
              <a:buNone/>
            </a:pPr>
            <a:r>
              <a:rPr lang="en"/>
              <a:t>Mention what we are attempting to time and how that plays into this manual fix.</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Results of the timing tests during attempts at manual fix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Time from power on to heads leaving ramp and seeking the service area to read, the translator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Notes- maybe mention that this is all from a single drive, highly variable.</a:t>
            </a:r>
            <a:endParaRPr/>
          </a:p>
          <a:p>
            <a:pPr indent="0" lvl="0" marL="0" rtl="0" algn="l">
              <a:spcBef>
                <a:spcPts val="0"/>
              </a:spcBef>
              <a:spcAft>
                <a:spcPts val="0"/>
              </a:spcAft>
              <a:buNone/>
            </a:pPr>
            <a:r>
              <a:t/>
            </a:r>
            <a:endParaRPr/>
          </a:p>
          <a:p>
            <a:pPr indent="0" lvl="0" marL="0" rtl="0" algn="l">
              <a:lnSpc>
                <a:spcPct val="150000"/>
              </a:lnSpc>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5d350a4f8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d350a4f8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Allison - Surprises</a:t>
            </a:r>
            <a:endParaRPr/>
          </a:p>
          <a:p>
            <a:pPr indent="0" lvl="0" marL="0" rtl="0" algn="l">
              <a:spcBef>
                <a:spcPts val="0"/>
              </a:spcBef>
              <a:spcAft>
                <a:spcPts val="0"/>
              </a:spcAft>
              <a:buNone/>
            </a:pPr>
            <a:r>
              <a:rPr lang="en"/>
              <a:t>	Okay that last one should not have been a surprise</a:t>
            </a:r>
            <a:endParaRPr/>
          </a:p>
          <a:p>
            <a:pPr indent="0" lvl="0" marL="0" rtl="0" algn="l">
              <a:spcBef>
                <a:spcPts val="0"/>
              </a:spcBef>
              <a:spcAft>
                <a:spcPts val="0"/>
              </a:spcAft>
              <a:buNone/>
            </a:pPr>
            <a:r>
              <a:rPr lang="en"/>
              <a:t>Nik - hurdles</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56964426da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56964426da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Allison</a:t>
            </a:r>
            <a:endParaRPr sz="1800"/>
          </a:p>
          <a:p>
            <a:pPr indent="0" lvl="0" marL="0" rtl="0" algn="l">
              <a:spcBef>
                <a:spcPts val="0"/>
              </a:spcBef>
              <a:spcAft>
                <a:spcPts val="0"/>
              </a:spcAft>
              <a:buNone/>
            </a:pPr>
            <a:r>
              <a:rPr lang="en" sz="1800"/>
              <a:t>We can consistently corrupt our target drives, those in the Moose &amp; Pharaoh families.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We can also consistently reverse some forms of corruption, liek SIM error 1009 if the diagnostic mode is available.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All that is great, but we still haven’t managed to reproduce the original target solution, and I’m not sure we will be able to based on the timing data.</a:t>
            </a:r>
            <a:endParaRPr sz="18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58c10262c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58c10262c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Allison</a:t>
            </a:r>
            <a:endParaRPr sz="1800"/>
          </a:p>
          <a:p>
            <a:pPr indent="0" lvl="0" marL="0" rtl="0" algn="l">
              <a:spcBef>
                <a:spcPts val="0"/>
              </a:spcBef>
              <a:spcAft>
                <a:spcPts val="0"/>
              </a:spcAft>
              <a:buNone/>
            </a:pPr>
            <a:r>
              <a:rPr lang="en" sz="1800"/>
              <a:t>Before we point you to the code, I have a few things to say. The development philiosophy for this project is rahter different from the usual.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Hacking existed before computers, and I hold that not all hackers are coders. There are many highly technical people in data recovery that can’t code and I wanted to make this accessible to them. I did test it on a few patients souls to verify that.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Our goal is sharing information and keeping it in the open, so we have a GPL v3 license.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Purist developers, avert thine eyes! The scripts flaunt DRY, is heavily commented, and very procedural. It’s written in python because that seems to be the poison of choice and because it’s easier for noncoders to read than say, C.</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Please file bugs with all that in mind. </a:t>
            </a:r>
            <a:endParaRPr sz="1800"/>
          </a:p>
          <a:p>
            <a:pPr indent="0" lvl="0" marL="0" rtl="0" algn="l">
              <a:spcBef>
                <a:spcPts val="0"/>
              </a:spcBef>
              <a:spcAft>
                <a:spcPts val="0"/>
              </a:spcAft>
              <a:buNone/>
            </a:pPr>
            <a:r>
              <a:rPr lang="en" sz="1800"/>
              <a:t> </a:t>
            </a:r>
            <a:endParaRPr sz="18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56964426d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56964426d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MrDe4d</a:t>
            </a:r>
            <a:r>
              <a:rPr b="1" lang="en"/>
              <a:t> need to de-wordify this slide...could potentially just say “see me after the talk in the HHV and I will show you what we used”</a:t>
            </a:r>
            <a:endParaRPr b="1"/>
          </a:p>
          <a:p>
            <a:pPr indent="0" lvl="0" marL="0" rtl="0" algn="l">
              <a:spcBef>
                <a:spcPts val="0"/>
              </a:spcBef>
              <a:spcAft>
                <a:spcPts val="0"/>
              </a:spcAft>
              <a:buNone/>
            </a:pPr>
            <a:r>
              <a:rPr lang="en"/>
              <a:t>May mention right off the bat that even I was not extremely comfortable using the DIY set up, as I am spoiled with proprietary tools and their (expensive) ease of use.</a:t>
            </a:r>
            <a:endParaRPr/>
          </a:p>
          <a:p>
            <a:pPr indent="0" lvl="0" marL="0" rtl="0" algn="l">
              <a:spcBef>
                <a:spcPts val="0"/>
              </a:spcBef>
              <a:spcAft>
                <a:spcPts val="0"/>
              </a:spcAft>
              <a:buNone/>
            </a:pPr>
            <a:r>
              <a:rPr lang="en"/>
              <a:t>Bought our gear on amazon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may need to remove case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Firmware versions notes: Apple fw seeks and read SA at different times rendering the short read pins/issue terminal cmd solution ineffective (thank Frasier)</a:t>
            </a:r>
            <a:endParaRPr/>
          </a:p>
          <a:p>
            <a:pPr indent="0" lvl="0" marL="0" rtl="0" algn="l">
              <a:spcBef>
                <a:spcPts val="0"/>
              </a:spcBef>
              <a:spcAft>
                <a:spcPts val="0"/>
              </a:spcAft>
              <a:buNone/>
            </a:pPr>
            <a:r>
              <a:rPr lang="en"/>
              <a:t>Dell fw JC** seemed impervious to G-List overfill (careful, thar be a rabbit hole here…)</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Back up the service area SA (especially that pesky system file 03/P-List) lest you lose all your precious data...but really, just don’t do this on a drive you care about!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some cases you can read and write system files in some ST drives with protocols like X-Modem via terminal interface (F3&gt;T /r028 will read system file 28, the translator) and then you can save it.</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5f09c290a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5f09c290a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Mr.De4d</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56964426da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56964426da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Mr.De4d </a:t>
            </a:r>
            <a:endParaRPr/>
          </a:p>
          <a:p>
            <a:pPr indent="0" lvl="0" marL="0" rtl="0" algn="l">
              <a:spcBef>
                <a:spcPts val="0"/>
              </a:spcBef>
              <a:spcAft>
                <a:spcPts val="0"/>
              </a:spcAft>
              <a:buNone/>
            </a:pPr>
            <a:r>
              <a:rPr lang="en"/>
              <a:t> TX pin is closest to SATA, RX is right next to TX</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Feel free to take another pot shot at my (Allison’s) inability to wire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56964426da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56964426da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MrDe4d</a:t>
            </a:r>
            <a:endParaRPr/>
          </a:p>
          <a:p>
            <a:pPr indent="0" lvl="0" marL="0" rtl="0" algn="l">
              <a:spcBef>
                <a:spcPts val="0"/>
              </a:spcBef>
              <a:spcAft>
                <a:spcPts val="0"/>
              </a:spcAft>
              <a:buNone/>
            </a:pPr>
            <a:r>
              <a:rPr lang="en"/>
              <a:t>Disclaimer time! </a:t>
            </a:r>
            <a:r>
              <a:rPr b="1" lang="en"/>
              <a:t>B</a:t>
            </a:r>
            <a:r>
              <a:rPr b="1" lang="en"/>
              <a:t>ackup the SA!! You can permanently lose data without the backup of the P-List, along with sys files like 28 (the translator itself) and 93 (the ID info for the drive/….or possibly the packt xml file.</a:t>
            </a:r>
            <a:endParaRPr b="1"/>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56964426da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56964426da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Allison + Nik</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56ae86c89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56ae86c89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Allison</a:t>
            </a:r>
            <a:endParaRPr sz="1800"/>
          </a:p>
          <a:p>
            <a:pPr indent="0" lvl="0" marL="0" rtl="0" algn="l">
              <a:spcBef>
                <a:spcPts val="0"/>
              </a:spcBef>
              <a:spcAft>
                <a:spcPts val="0"/>
              </a:spcAft>
              <a:buNone/>
            </a:pPr>
            <a:r>
              <a:rPr lang="en" sz="1800"/>
              <a:t>Remember how I mentioned that remaps are really slow, and that as the G-list gets full-ish, things really slow down? That’s going to happen pretty early on, and it’ll look like this. You’ll see the script returning 0 bytes when output is expected. Don’t panic it might eventually show up, but the receive will not be waiting for it. One side is screen and you can see the output does arrive from the add command, just a full tea break later. </a:t>
            </a:r>
            <a:endParaRPr sz="180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57e97b210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57e97b21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1800">
              <a:solidFill>
                <a:srgbClr val="980000"/>
              </a:solidFill>
              <a:latin typeface="Special Elite"/>
              <a:ea typeface="Special Elite"/>
              <a:cs typeface="Special Elite"/>
              <a:sym typeface="Special Elite"/>
            </a:endParaRPr>
          </a:p>
          <a:p>
            <a:pPr indent="0" lvl="0" marL="0" rtl="0" algn="l">
              <a:lnSpc>
                <a:spcPct val="115000"/>
              </a:lnSpc>
              <a:spcBef>
                <a:spcPts val="1600"/>
              </a:spcBef>
              <a:spcAft>
                <a:spcPts val="160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56964426da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56964426da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Shared </a:t>
            </a:r>
            <a:endParaRPr/>
          </a:p>
          <a:p>
            <a:pPr indent="0" lvl="0" marL="0" rtl="0" algn="l">
              <a:spcBef>
                <a:spcPts val="0"/>
              </a:spcBef>
              <a:spcAft>
                <a:spcPts val="0"/>
              </a:spcAft>
              <a:buNone/>
            </a:pPr>
            <a:r>
              <a:rPr lang="en"/>
              <a:t>Allison- Continued Work, </a:t>
            </a:r>
            <a:endParaRPr/>
          </a:p>
          <a:p>
            <a:pPr indent="0" lvl="0" marL="0" rtl="0" algn="l">
              <a:spcBef>
                <a:spcPts val="0"/>
              </a:spcBef>
              <a:spcAft>
                <a:spcPts val="0"/>
              </a:spcAft>
              <a:buNone/>
            </a:pPr>
            <a:r>
              <a:rPr lang="en"/>
              <a:t>MrDe4d- Help Wanted.  Since DC27 we have been approached by others in the DR community.  Please do not be shy about contributing.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Nik- Remember, the original quest was for me to find a way to automate the shorting of the read pins and issuing of the Ctrl+Z.  We still haven’t done that, though we did find other tools we could build that are a bit less complicated and timing sensitive.</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57e97b210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57e97b210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Nik - special thanks to Spildit</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5f48bcf036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5f48bcf036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Mr.De4d</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Allison - reminder to focus on questions, comments &amp; scheming after in the hallway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57e97b210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57e97b210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Nik </a:t>
            </a:r>
            <a:endParaRPr b="1"/>
          </a:p>
          <a:p>
            <a:pPr indent="0" lvl="0" marL="0" rtl="0" algn="l">
              <a:spcBef>
                <a:spcPts val="0"/>
              </a:spcBef>
              <a:spcAft>
                <a:spcPts val="0"/>
              </a:spcAft>
              <a:buNone/>
            </a:pPr>
            <a:r>
              <a:rPr b="1" lang="en"/>
              <a:t>Right to know</a:t>
            </a:r>
            <a:r>
              <a:rPr lang="en"/>
              <a:t>: An example would be to take a look at the actual ATA standards issued by the INCITS T13 committee.  You will find the majority of those </a:t>
            </a:r>
            <a:r>
              <a:rPr lang="en"/>
              <a:t>ATA cmds</a:t>
            </a:r>
            <a:r>
              <a:rPr lang="en"/>
              <a:t> are still vendor specific, and that standards outside of I/O protocols are severely lacking in HDDs.  Moreover, the terminal debug interface that Allison and I have centered our tools around, HAS ZERO STANDARDS and is entirely up to the manufacturers!</a:t>
            </a:r>
            <a:endParaRPr/>
          </a:p>
          <a:p>
            <a:pPr indent="0" lvl="0" marL="0" rtl="0" algn="l">
              <a:spcBef>
                <a:spcPts val="0"/>
              </a:spcBef>
              <a:spcAft>
                <a:spcPts val="0"/>
              </a:spcAft>
              <a:buNone/>
            </a:pPr>
            <a:r>
              <a:rPr lang="en"/>
              <a:t>Not just the vendors enjoy the veil of secrecy at your expense; lack of public standards reduces the quality of devices in the market, esp at consumer lvl.  High cost generated bc of the amount of research I have to do in order to save your data, bc none of this info is readily available.  Plus, large companies enjoy profiting from the secrecy  (data recovery often treated like magic).</a:t>
            </a:r>
            <a:endParaRPr/>
          </a:p>
          <a:p>
            <a:pPr indent="0" lvl="0" marL="0" rtl="0" algn="l">
              <a:spcBef>
                <a:spcPts val="0"/>
              </a:spcBef>
              <a:spcAft>
                <a:spcPts val="0"/>
              </a:spcAft>
              <a:buNone/>
            </a:pPr>
            <a:r>
              <a:rPr lang="en"/>
              <a:t>Cobalt may be used as platter coating</a:t>
            </a:r>
            <a:endParaRPr/>
          </a:p>
          <a:p>
            <a:pPr indent="0" lvl="0" marL="0" rtl="0" algn="l">
              <a:spcBef>
                <a:spcPts val="0"/>
              </a:spcBef>
              <a:spcAft>
                <a:spcPts val="0"/>
              </a:spcAft>
              <a:buNone/>
            </a:pPr>
            <a:r>
              <a:rPr b="1" lang="en"/>
              <a:t>Right to repair: </a:t>
            </a:r>
            <a:r>
              <a:rPr lang="en"/>
              <a:t>when the drive fails, you’d like your data back. Manufacturers want you to use </a:t>
            </a:r>
            <a:r>
              <a:rPr b="1" i="1" lang="en"/>
              <a:t>their</a:t>
            </a:r>
            <a:r>
              <a:rPr lang="en"/>
              <a:t> data recovery services, and their services only!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Topic sentence: there are several reasons to care about hdd repair even if you don’t necessarily have one in need of repair right now.</a:t>
            </a:r>
            <a:endParaRPr b="1"/>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57e97b210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57e97b210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Allison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About 50% of the drives that cross MrDe4d’s desk are Seagates, of those, just over 8% display translator corruption. It doesn’t sound like very much, but math is funny.</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In the first 20 years Seagate shipped 250 million drives, and they kept shipping</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F3 modern architecture shows up in 2008, so just over 10 years, let’s be conservative with our back of the bar napkin math &amp; say there are 100 million drives currently active. That would mean just over 8 million cases.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When it happens to you, you’ll find out that getting your bits back can be quite pricey. Between 700-3,000 for translator corruption, and prices north of 8,000 aren’t unheard of in general.</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It was just such a case that started this journey.</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57e97b210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57e97b210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Mr.De4d  </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&lt;FOCUS ON THE STORY OF HOW WE STARTED WORKING TOGETHER&gt;</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--Pretty much every time I get this case type in, I start kvetching immediately bc I know it has the potential to be a time sink.  All the more frustrating bc once I am past the “timing issues”, it is quite a simple fix!  Not to mention it isn’t too terribly difficult to diagnose.</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Topic sentence</a:t>
            </a:r>
            <a:r>
              <a:rPr lang="en">
                <a:solidFill>
                  <a:schemeClr val="dk1"/>
                </a:solidFill>
              </a:rPr>
              <a:t>: these types of data recovery cases suck! A lot of repetitive tasks….Due to these cases being fairly common, and costing several hundred dollars per, our goal is to have users at home be able to fix this issue themselves.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notes to self: focus more on how the issue is something that can be fixed at home by *you*, the repetitive timing issues which are scritpable (how I told Allison that I needed a script for a few repetitive tasks).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&lt;This is where I start introducing how this project came to be, after the “Corrupted translator” bullet&gt;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--Wouldn’t it be nice if the timing aspect could be automated? (enter, Allison, the code master!!)</a:t>
            </a:r>
            <a:endParaRPr>
              <a:solidFill>
                <a:schemeClr val="dk1"/>
              </a:solidFill>
            </a:endParaRPr>
          </a:p>
          <a:p>
            <a:pPr indent="0" lvl="0" marL="0" rtl="0" algn="l">
              <a:lnSpc>
                <a:spcPct val="115000"/>
              </a:lnSpc>
              <a:spcBef>
                <a:spcPts val="0"/>
              </a:spcBef>
              <a:spcAft>
                <a:spcPts val="0"/>
              </a:spcAft>
              <a:buNone/>
            </a:pPr>
            <a:r>
              <a:rPr lang="en">
                <a:solidFill>
                  <a:schemeClr val="dk1"/>
                </a:solidFill>
              </a:rPr>
              <a:t>--Software engineer confirmed with “</a:t>
            </a:r>
            <a:r>
              <a:rPr lang="en">
                <a:solidFill>
                  <a:schemeClr val="dk1"/>
                </a:solidFill>
              </a:rPr>
              <a:t>Why spend an hour fixing it the hard way when you can con a software engineer into spending hours writing software to fix it?” ;)</a:t>
            </a:r>
            <a:endParaRPr>
              <a:solidFill>
                <a:schemeClr val="dk1"/>
              </a:solidFill>
            </a:endParaRPr>
          </a:p>
          <a:p>
            <a:pPr indent="0" lvl="0" marL="0" rtl="0" algn="l">
              <a:lnSpc>
                <a:spcPct val="115000"/>
              </a:lnSpc>
              <a:spcBef>
                <a:spcPts val="0"/>
              </a:spcBef>
              <a:spcAft>
                <a:spcPts val="0"/>
              </a:spcAft>
              <a:buNone/>
            </a:pPr>
            <a:r>
              <a:rPr lang="en">
                <a:solidFill>
                  <a:schemeClr val="dk1"/>
                </a:solidFill>
              </a:rPr>
              <a:t>Although, we </a:t>
            </a:r>
            <a:r>
              <a:rPr i="1" lang="en">
                <a:solidFill>
                  <a:schemeClr val="dk1"/>
                </a:solidFill>
              </a:rPr>
              <a:t>did</a:t>
            </a:r>
            <a:r>
              <a:rPr lang="en">
                <a:solidFill>
                  <a:schemeClr val="dk1"/>
                </a:solidFill>
              </a:rPr>
              <a:t> spend hours and hours together trying to recreate the problem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--Thought it could be fixed with a script….little did we know!</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56964426d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56964426d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Mr.De4d</a:t>
            </a:r>
            <a:r>
              <a:rPr lang="en"/>
              <a:t> (take note on timing here...we can expand or condense this slide more easily to make/lessen time)</a:t>
            </a:r>
            <a:endParaRPr/>
          </a:p>
          <a:p>
            <a:pPr indent="0" lvl="0" marL="0" rtl="0" algn="l">
              <a:spcBef>
                <a:spcPts val="0"/>
              </a:spcBef>
              <a:spcAft>
                <a:spcPts val="0"/>
              </a:spcAft>
              <a:buNone/>
            </a:pPr>
            <a:r>
              <a:rPr lang="en"/>
              <a:t>error conditions should make more sense to audience after background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May get a screenshot of actual terminal output to put here in lieu of descriptions </a:t>
            </a:r>
            <a:r>
              <a:rPr b="1" lang="en"/>
              <a:t>CHRIS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Verbally mention other SIM errors which indicate translator corruption: </a:t>
            </a:r>
            <a:r>
              <a:rPr b="1" lang="en" sz="1800">
                <a:solidFill>
                  <a:srgbClr val="434343"/>
                </a:solidFill>
              </a:rPr>
              <a:t>SIM Error 203F</a:t>
            </a:r>
            <a:r>
              <a:rPr b="1" lang="en" sz="1800">
                <a:solidFill>
                  <a:schemeClr val="dk1"/>
                </a:solidFill>
              </a:rPr>
              <a:t> / </a:t>
            </a:r>
            <a:r>
              <a:rPr b="1" lang="en" sz="1800">
                <a:solidFill>
                  <a:srgbClr val="434343"/>
                </a:solidFill>
              </a:rPr>
              <a:t>SIM Error 2040</a:t>
            </a:r>
            <a:r>
              <a:rPr b="1" lang="en" sz="1800">
                <a:solidFill>
                  <a:schemeClr val="dk1"/>
                </a:solidFill>
              </a:rPr>
              <a:t> / </a:t>
            </a:r>
            <a:r>
              <a:rPr b="1" lang="en" sz="1800">
                <a:solidFill>
                  <a:srgbClr val="434343"/>
                </a:solidFill>
              </a:rPr>
              <a:t>SIM Error 2044</a:t>
            </a:r>
            <a:r>
              <a:rPr b="1" lang="en" sz="1800">
                <a:solidFill>
                  <a:schemeClr val="dk1"/>
                </a:solidFill>
              </a:rPr>
              <a:t> / </a:t>
            </a:r>
            <a:r>
              <a:rPr b="1" lang="en" sz="1800">
                <a:solidFill>
                  <a:srgbClr val="434343"/>
                </a:solidFill>
              </a:rPr>
              <a:t>SIM Error 3005</a:t>
            </a:r>
            <a:endParaRPr sz="1200">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System file 17a is the G-List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click of death could be other things in addition to the translator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56964426d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56964426d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Mr.De4d</a:t>
            </a:r>
            <a:endParaRPr/>
          </a:p>
          <a:p>
            <a:pPr indent="0" lvl="0" marL="0" rtl="0" algn="l">
              <a:spcBef>
                <a:spcPts val="0"/>
              </a:spcBef>
              <a:spcAft>
                <a:spcPts val="0"/>
              </a:spcAft>
              <a:buNone/>
            </a:pPr>
            <a:r>
              <a:rPr lang="en"/>
              <a:t>Before we get too deep in the weeds, it will be helpful to go into some background info on HDDs, starting with anatomy.</a:t>
            </a:r>
            <a:endParaRPr/>
          </a:p>
          <a:p>
            <a:pPr indent="0" lvl="0" marL="0" rtl="0" algn="l">
              <a:spcBef>
                <a:spcPts val="0"/>
              </a:spcBef>
              <a:spcAft>
                <a:spcPts val="0"/>
              </a:spcAft>
              <a:buNone/>
            </a:pPr>
            <a:r>
              <a:rPr lang="en"/>
              <a:t>So what’s inside a hard drive? </a:t>
            </a:r>
            <a:r>
              <a:rPr b="1" lang="en">
                <a:solidFill>
                  <a:srgbClr val="0000FF"/>
                </a:solidFill>
              </a:rPr>
              <a:t> Start with most important parts first! </a:t>
            </a:r>
            <a:r>
              <a:rPr b="1" lang="en">
                <a:solidFill>
                  <a:srgbClr val="FF0000"/>
                </a:solidFill>
              </a:rPr>
              <a:t>Platters (2), heads (6), head stack connector (7)</a:t>
            </a:r>
            <a:endParaRPr b="1">
              <a:solidFill>
                <a:srgbClr val="FF0000"/>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Focus on heads, ramp, and platters which are most important to translator/accessing data, i.e. the head stack connector is in contact with the PCB, and the read channels that we short are part of that.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the case of Moses &amp; Pharoah, head location doesnt match up to the firmware version.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Why does that matter for Naked Trill and the translator?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56a70de98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56a70de98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Mr.De4d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System data vs User data </a:t>
            </a:r>
            <a:r>
              <a:rPr b="1" lang="en">
                <a:solidFill>
                  <a:schemeClr val="dk1"/>
                </a:solidFill>
              </a:rPr>
              <a:t>Mention CHS, LBA. mention diff between sector and block: sector is physical location of where data can be stored, block is logical data.</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Cylinder: concentrically expanding rings around entire disk.  If the HDD has more than one platter the cylinder goes through all of them.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Sector: 512B block (520B when factoring in ECC) within each track</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Zone: wedges of data including multiple sections of cylinders </a:t>
            </a:r>
            <a:r>
              <a:rPr lang="en">
                <a:solidFill>
                  <a:srgbClr val="999999"/>
                </a:solidFill>
              </a:rPr>
              <a:t>(or more precisely, truncated circular sectors- no, I am not a mathematician, I only wish I was that cool!)</a:t>
            </a: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system files (firmware) live on the SA (blue rings, or tracks) of the disks.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**It is important to note the SA regions in relation to </a:t>
            </a:r>
            <a:r>
              <a:rPr b="1" lang="en">
                <a:solidFill>
                  <a:schemeClr val="dk1"/>
                </a:solidFill>
              </a:rPr>
              <a:t>this</a:t>
            </a:r>
            <a:r>
              <a:rPr lang="en">
                <a:solidFill>
                  <a:schemeClr val="dk1"/>
                </a:solidFill>
              </a:rPr>
              <a:t> project bc I have to listen for the heads leaving the parking position in order to know the approx time to short the read pins and send Ctrl+Z**</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1C4587"/>
              </a:buClr>
              <a:buSzPts val="2800"/>
              <a:buFont typeface="Nunito"/>
              <a:buNone/>
              <a:defRPr b="1" sz="2800">
                <a:solidFill>
                  <a:srgbClr val="1C4587"/>
                </a:solidFill>
                <a:latin typeface="Nunito"/>
                <a:ea typeface="Nunito"/>
                <a:cs typeface="Nunito"/>
                <a:sym typeface="Nuni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Nunito"/>
              <a:buChar char="●"/>
              <a:defRPr sz="1800">
                <a:solidFill>
                  <a:schemeClr val="dk1"/>
                </a:solidFill>
                <a:latin typeface="Nunito"/>
                <a:ea typeface="Nunito"/>
                <a:cs typeface="Nunito"/>
                <a:sym typeface="Nunito"/>
              </a:defRPr>
            </a:lvl1pPr>
            <a:lvl2pPr indent="-317500" lvl="1" marL="9144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a:lnSpc>
                <a:spcPct val="115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4.jp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github.com/anaaktge/naked-trill-hdd-recovery"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9.jpg"/><Relationship Id="rId4" Type="http://schemas.openxmlformats.org/officeDocument/2006/relationships/image" Target="../media/image7.jpg"/><Relationship Id="rId5" Type="http://schemas.openxmlformats.org/officeDocument/2006/relationships/image" Target="../media/image1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10.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github.com/ActualMrDe4d/Naked-Trill-Data-Recovery-Project/blob/master/README.md" TargetMode="External"/><Relationship Id="rId4" Type="http://schemas.openxmlformats.org/officeDocument/2006/relationships/hyperlink" Target="https://github.com/anaaktge/naked-trill-hdd-recovery"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75" y="422150"/>
            <a:ext cx="9144000" cy="2375100"/>
          </a:xfrm>
          <a:prstGeom prst="rect">
            <a:avLst/>
          </a:prstGeom>
        </p:spPr>
        <p:txBody>
          <a:bodyPr anchorCtr="0" anchor="ctr" bIns="91425" lIns="91425" spcFirstLastPara="1" rIns="91425" wrap="square" tIns="91425">
            <a:noAutofit/>
          </a:bodyPr>
          <a:lstStyle/>
          <a:p>
            <a:pPr indent="457200" lvl="0" marL="0" rtl="0" algn="ctr">
              <a:lnSpc>
                <a:spcPct val="115000"/>
              </a:lnSpc>
              <a:spcBef>
                <a:spcPts val="0"/>
              </a:spcBef>
              <a:spcAft>
                <a:spcPts val="0"/>
              </a:spcAft>
              <a:buNone/>
            </a:pPr>
            <a:r>
              <a:rPr lang="en" sz="3600"/>
              <a:t>Reversing Corruption </a:t>
            </a:r>
            <a:endParaRPr sz="3600"/>
          </a:p>
          <a:p>
            <a:pPr indent="457200" lvl="0" marL="0" rtl="0" algn="ctr">
              <a:lnSpc>
                <a:spcPct val="115000"/>
              </a:lnSpc>
              <a:spcBef>
                <a:spcPts val="0"/>
              </a:spcBef>
              <a:spcAft>
                <a:spcPts val="0"/>
              </a:spcAft>
              <a:buNone/>
            </a:pPr>
            <a:r>
              <a:rPr lang="en" sz="3600"/>
              <a:t>in Seagate HDD Translators, </a:t>
            </a:r>
            <a:endParaRPr sz="3600"/>
          </a:p>
          <a:p>
            <a:pPr indent="457200" lvl="0" marL="0" rtl="0" algn="ctr">
              <a:lnSpc>
                <a:spcPct val="115000"/>
              </a:lnSpc>
              <a:spcBef>
                <a:spcPts val="0"/>
              </a:spcBef>
              <a:spcAft>
                <a:spcPts val="0"/>
              </a:spcAft>
              <a:buClr>
                <a:schemeClr val="dk1"/>
              </a:buClr>
              <a:buSzPts val="1100"/>
              <a:buFont typeface="Arial"/>
              <a:buNone/>
            </a:pPr>
            <a:r>
              <a:rPr lang="en" sz="3600"/>
              <a:t>The Naked Trill Data Recovery Project</a:t>
            </a:r>
            <a:endParaRPr sz="3600"/>
          </a:p>
        </p:txBody>
      </p:sp>
      <p:sp>
        <p:nvSpPr>
          <p:cNvPr id="55" name="Google Shape;55;p13"/>
          <p:cNvSpPr txBox="1"/>
          <p:nvPr>
            <p:ph idx="1" type="subTitle"/>
          </p:nvPr>
        </p:nvSpPr>
        <p:spPr>
          <a:xfrm>
            <a:off x="311700" y="3426625"/>
            <a:ext cx="8520600" cy="135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000000"/>
                </a:solidFill>
              </a:rPr>
              <a:t>By MrDe4d &amp;</a:t>
            </a:r>
            <a:endParaRPr sz="2400">
              <a:solidFill>
                <a:srgbClr val="000000"/>
              </a:solidFill>
            </a:endParaRPr>
          </a:p>
          <a:p>
            <a:pPr indent="0" lvl="0" marL="0" rtl="0" algn="ctr">
              <a:spcBef>
                <a:spcPts val="0"/>
              </a:spcBef>
              <a:spcAft>
                <a:spcPts val="0"/>
              </a:spcAft>
              <a:buNone/>
            </a:pPr>
            <a:r>
              <a:rPr lang="en" sz="2400">
                <a:solidFill>
                  <a:srgbClr val="000000"/>
                </a:solidFill>
              </a:rPr>
              <a:t>Allison Marie Naaktgeboren</a:t>
            </a:r>
            <a:endParaRPr sz="2400">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Firmware’s Usual Suspects</a:t>
            </a:r>
            <a:endParaRPr/>
          </a:p>
        </p:txBody>
      </p:sp>
      <p:sp>
        <p:nvSpPr>
          <p:cNvPr id="115" name="Google Shape;115;p22"/>
          <p:cNvSpPr txBox="1"/>
          <p:nvPr>
            <p:ph idx="1" type="body"/>
          </p:nvPr>
        </p:nvSpPr>
        <p:spPr>
          <a:xfrm>
            <a:off x="129350" y="1017725"/>
            <a:ext cx="4346700" cy="36624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sz="1400">
                <a:solidFill>
                  <a:schemeClr val="dk1"/>
                </a:solidFill>
              </a:rPr>
              <a:t>Translator</a:t>
            </a:r>
            <a:r>
              <a:rPr b="1" lang="en">
                <a:solidFill>
                  <a:schemeClr val="dk1"/>
                </a:solidFill>
              </a:rPr>
              <a:t>:</a:t>
            </a:r>
            <a:r>
              <a:rPr lang="en">
                <a:solidFill>
                  <a:schemeClr val="dk1"/>
                </a:solidFill>
              </a:rPr>
              <a:t> </a:t>
            </a:r>
            <a:r>
              <a:rPr lang="en" sz="1400">
                <a:solidFill>
                  <a:schemeClr val="dk1"/>
                </a:solidFill>
              </a:rPr>
              <a:t>maps </a:t>
            </a:r>
            <a:r>
              <a:rPr b="1" lang="en" sz="1400">
                <a:solidFill>
                  <a:schemeClr val="dk1"/>
                </a:solidFill>
              </a:rPr>
              <a:t>LBA</a:t>
            </a:r>
            <a:r>
              <a:rPr lang="en" sz="1400">
                <a:solidFill>
                  <a:schemeClr val="dk1"/>
                </a:solidFill>
              </a:rPr>
              <a:t> (</a:t>
            </a:r>
            <a:r>
              <a:rPr b="1" lang="en" sz="1400">
                <a:solidFill>
                  <a:schemeClr val="dk1"/>
                </a:solidFill>
              </a:rPr>
              <a:t>L</a:t>
            </a:r>
            <a:r>
              <a:rPr lang="en" sz="1400">
                <a:solidFill>
                  <a:schemeClr val="dk1"/>
                </a:solidFill>
              </a:rPr>
              <a:t>ogical </a:t>
            </a:r>
            <a:r>
              <a:rPr b="1" lang="en" sz="1400">
                <a:solidFill>
                  <a:schemeClr val="dk1"/>
                </a:solidFill>
              </a:rPr>
              <a:t>B</a:t>
            </a:r>
            <a:r>
              <a:rPr lang="en" sz="1400">
                <a:solidFill>
                  <a:schemeClr val="dk1"/>
                </a:solidFill>
              </a:rPr>
              <a:t>lock </a:t>
            </a:r>
            <a:r>
              <a:rPr b="1" lang="en" sz="1400">
                <a:solidFill>
                  <a:schemeClr val="dk1"/>
                </a:solidFill>
              </a:rPr>
              <a:t>A</a:t>
            </a:r>
            <a:r>
              <a:rPr lang="en" sz="1400">
                <a:solidFill>
                  <a:schemeClr val="dk1"/>
                </a:solidFill>
              </a:rPr>
              <a:t>ddresses)  to </a:t>
            </a:r>
            <a:r>
              <a:rPr b="1" lang="en" sz="1400">
                <a:solidFill>
                  <a:schemeClr val="dk1"/>
                </a:solidFill>
              </a:rPr>
              <a:t>CHS</a:t>
            </a:r>
            <a:r>
              <a:rPr lang="en" sz="1400">
                <a:solidFill>
                  <a:schemeClr val="dk1"/>
                </a:solidFill>
              </a:rPr>
              <a:t> (</a:t>
            </a:r>
            <a:r>
              <a:rPr b="1" lang="en">
                <a:solidFill>
                  <a:schemeClr val="dk1"/>
                </a:solidFill>
              </a:rPr>
              <a:t>C</a:t>
            </a:r>
            <a:r>
              <a:rPr lang="en">
                <a:solidFill>
                  <a:schemeClr val="dk1"/>
                </a:solidFill>
              </a:rPr>
              <a:t>ylinder </a:t>
            </a:r>
            <a:r>
              <a:rPr b="1" lang="en">
                <a:solidFill>
                  <a:schemeClr val="dk1"/>
                </a:solidFill>
              </a:rPr>
              <a:t>H</a:t>
            </a:r>
            <a:r>
              <a:rPr lang="en">
                <a:solidFill>
                  <a:schemeClr val="dk1"/>
                </a:solidFill>
              </a:rPr>
              <a:t>ead </a:t>
            </a:r>
            <a:r>
              <a:rPr b="1" lang="en">
                <a:solidFill>
                  <a:schemeClr val="dk1"/>
                </a:solidFill>
              </a:rPr>
              <a:t>S</a:t>
            </a:r>
            <a:r>
              <a:rPr lang="en">
                <a:solidFill>
                  <a:schemeClr val="dk1"/>
                </a:solidFill>
              </a:rPr>
              <a:t>ector</a:t>
            </a:r>
            <a:r>
              <a:rPr lang="en" sz="1400">
                <a:solidFill>
                  <a:schemeClr val="dk1"/>
                </a:solidFill>
              </a:rPr>
              <a:t>) &amp; vice versa</a:t>
            </a:r>
            <a:endParaRPr/>
          </a:p>
          <a:p>
            <a:pPr indent="-317500" lvl="0" marL="457200" rtl="0" algn="l">
              <a:lnSpc>
                <a:spcPct val="115000"/>
              </a:lnSpc>
              <a:spcBef>
                <a:spcPts val="1000"/>
              </a:spcBef>
              <a:spcAft>
                <a:spcPts val="0"/>
              </a:spcAft>
              <a:buClr>
                <a:schemeClr val="dk1"/>
              </a:buClr>
              <a:buSzPts val="1400"/>
              <a:buChar char="●"/>
            </a:pPr>
            <a:r>
              <a:rPr lang="en">
                <a:solidFill>
                  <a:schemeClr val="dk1"/>
                </a:solidFill>
              </a:rPr>
              <a:t>Uses </a:t>
            </a:r>
            <a:r>
              <a:rPr b="1" lang="en">
                <a:solidFill>
                  <a:schemeClr val="dk1"/>
                </a:solidFill>
              </a:rPr>
              <a:t>defect lists</a:t>
            </a:r>
            <a:r>
              <a:rPr lang="en">
                <a:solidFill>
                  <a:schemeClr val="dk1"/>
                </a:solidFill>
              </a:rPr>
              <a:t> to skip or remap bad sectors</a:t>
            </a:r>
            <a:endParaRPr>
              <a:solidFill>
                <a:schemeClr val="dk1"/>
              </a:solidFill>
            </a:endParaRPr>
          </a:p>
          <a:p>
            <a:pPr indent="-317500" lvl="0" marL="457200" rtl="0" algn="l">
              <a:lnSpc>
                <a:spcPct val="115000"/>
              </a:lnSpc>
              <a:spcBef>
                <a:spcPts val="1000"/>
              </a:spcBef>
              <a:spcAft>
                <a:spcPts val="0"/>
              </a:spcAft>
              <a:buClr>
                <a:schemeClr val="dk1"/>
              </a:buClr>
              <a:buSzPts val="1400"/>
              <a:buChar char="●"/>
            </a:pPr>
            <a:r>
              <a:rPr lang="en">
                <a:solidFill>
                  <a:schemeClr val="dk1"/>
                </a:solidFill>
              </a:rPr>
              <a:t>Without a working translator, HDD can’t find the data</a:t>
            </a:r>
            <a:endParaRPr>
              <a:solidFill>
                <a:schemeClr val="dk1"/>
              </a:solidFill>
            </a:endParaRPr>
          </a:p>
          <a:p>
            <a:pPr indent="-317500" lvl="0" marL="457200" rtl="0" algn="l">
              <a:lnSpc>
                <a:spcPct val="115000"/>
              </a:lnSpc>
              <a:spcBef>
                <a:spcPts val="1000"/>
              </a:spcBef>
              <a:spcAft>
                <a:spcPts val="0"/>
              </a:spcAft>
              <a:buClr>
                <a:schemeClr val="dk1"/>
              </a:buClr>
              <a:buSzPts val="1400"/>
              <a:buChar char="●"/>
            </a:pPr>
            <a:r>
              <a:rPr lang="en">
                <a:solidFill>
                  <a:schemeClr val="dk1"/>
                </a:solidFill>
              </a:rPr>
              <a:t>If you wanted to hide some bits from the file system, this isn’t a half</a:t>
            </a:r>
            <a:r>
              <a:rPr lang="en"/>
              <a:t>-</a:t>
            </a:r>
            <a:r>
              <a:rPr lang="en">
                <a:solidFill>
                  <a:schemeClr val="dk1"/>
                </a:solidFill>
              </a:rPr>
              <a:t>bad place to put it</a:t>
            </a:r>
            <a:endParaRPr/>
          </a:p>
        </p:txBody>
      </p:sp>
      <p:sp>
        <p:nvSpPr>
          <p:cNvPr id="116" name="Google Shape;116;p22"/>
          <p:cNvSpPr txBox="1"/>
          <p:nvPr/>
        </p:nvSpPr>
        <p:spPr>
          <a:xfrm>
            <a:off x="1110750" y="4680300"/>
            <a:ext cx="6922500" cy="3354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b="1" lang="en" sz="1200">
                <a:solidFill>
                  <a:schemeClr val="accent5"/>
                </a:solidFill>
                <a:latin typeface="Average"/>
                <a:ea typeface="Average"/>
                <a:cs typeface="Average"/>
                <a:sym typeface="Average"/>
              </a:rPr>
              <a:t>There are others: overlays, head adaptives, SMART etc, that are not relevant to this talk</a:t>
            </a:r>
            <a:endParaRPr b="1" sz="1200">
              <a:solidFill>
                <a:schemeClr val="accent5"/>
              </a:solidFill>
              <a:latin typeface="Average"/>
              <a:ea typeface="Average"/>
              <a:cs typeface="Average"/>
              <a:sym typeface="Average"/>
            </a:endParaRPr>
          </a:p>
        </p:txBody>
      </p:sp>
      <p:sp>
        <p:nvSpPr>
          <p:cNvPr id="117" name="Google Shape;117;p22"/>
          <p:cNvSpPr txBox="1"/>
          <p:nvPr>
            <p:ph idx="2" type="body"/>
          </p:nvPr>
        </p:nvSpPr>
        <p:spPr>
          <a:xfrm>
            <a:off x="4832400" y="1017725"/>
            <a:ext cx="4176300" cy="35511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Char char="●"/>
            </a:pPr>
            <a:r>
              <a:rPr lang="en">
                <a:solidFill>
                  <a:schemeClr val="dk1"/>
                </a:solidFill>
              </a:rPr>
              <a:t>Primary Defect List</a:t>
            </a:r>
            <a:endParaRPr>
              <a:solidFill>
                <a:schemeClr val="dk1"/>
              </a:solidFill>
            </a:endParaRPr>
          </a:p>
          <a:p>
            <a:pPr indent="-304800" lvl="1" marL="914400" rtl="0" algn="l">
              <a:lnSpc>
                <a:spcPct val="115000"/>
              </a:lnSpc>
              <a:spcBef>
                <a:spcPts val="0"/>
              </a:spcBef>
              <a:spcAft>
                <a:spcPts val="0"/>
              </a:spcAft>
              <a:buClr>
                <a:schemeClr val="dk1"/>
              </a:buClr>
              <a:buSzPts val="1200"/>
              <a:buChar char="○"/>
            </a:pPr>
            <a:r>
              <a:rPr lang="en"/>
              <a:t>D</a:t>
            </a:r>
            <a:r>
              <a:rPr lang="en">
                <a:solidFill>
                  <a:schemeClr val="dk1"/>
                </a:solidFill>
              </a:rPr>
              <a:t>efects found at factory</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rPr>
              <a:t>Non-Resident Grown Defect List</a:t>
            </a:r>
            <a:endParaRPr sz="1400">
              <a:solidFill>
                <a:schemeClr val="dk1"/>
              </a:solidFill>
            </a:endParaRPr>
          </a:p>
          <a:p>
            <a:pPr indent="-304800" lvl="1" marL="914400" rtl="0" algn="l">
              <a:lnSpc>
                <a:spcPct val="115000"/>
              </a:lnSpc>
              <a:spcBef>
                <a:spcPts val="0"/>
              </a:spcBef>
              <a:spcAft>
                <a:spcPts val="0"/>
              </a:spcAft>
              <a:buClr>
                <a:schemeClr val="dk1"/>
              </a:buClr>
              <a:buSzPts val="1200"/>
              <a:buChar char="○"/>
            </a:pPr>
            <a:r>
              <a:rPr lang="en"/>
              <a:t>S</a:t>
            </a:r>
            <a:r>
              <a:rPr lang="en">
                <a:solidFill>
                  <a:schemeClr val="dk1"/>
                </a:solidFill>
              </a:rPr>
              <a:t>econd pass for primary defects performed at factory (Seagate</a:t>
            </a:r>
            <a:r>
              <a:rPr lang="en"/>
              <a:t>-</a:t>
            </a:r>
            <a:r>
              <a:rPr lang="en">
                <a:solidFill>
                  <a:schemeClr val="dk1"/>
                </a:solidFill>
              </a:rPr>
              <a:t>specific)</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Grown Defect List </a:t>
            </a:r>
            <a:endParaRPr>
              <a:solidFill>
                <a:schemeClr val="dk1"/>
              </a:solidFill>
            </a:endParaRPr>
          </a:p>
          <a:p>
            <a:pPr indent="-304800" lvl="1" marL="914400" rtl="0" algn="l">
              <a:lnSpc>
                <a:spcPct val="115000"/>
              </a:lnSpc>
              <a:spcBef>
                <a:spcPts val="0"/>
              </a:spcBef>
              <a:spcAft>
                <a:spcPts val="0"/>
              </a:spcAft>
              <a:buClr>
                <a:schemeClr val="dk1"/>
              </a:buClr>
              <a:buSzPts val="1200"/>
              <a:buChar char="○"/>
            </a:pPr>
            <a:r>
              <a:rPr lang="en"/>
              <a:t>D</a:t>
            </a:r>
            <a:r>
              <a:rPr lang="en">
                <a:solidFill>
                  <a:schemeClr val="dk1"/>
                </a:solidFill>
              </a:rPr>
              <a:t>efects accumulated over time</a:t>
            </a:r>
            <a:endParaRPr>
              <a:solidFill>
                <a:schemeClr val="dk1"/>
              </a:solidFill>
            </a:endParaRPr>
          </a:p>
          <a:p>
            <a:pPr indent="-304800" lvl="1" marL="914400" rtl="0" algn="l">
              <a:lnSpc>
                <a:spcPct val="115000"/>
              </a:lnSpc>
              <a:spcBef>
                <a:spcPts val="0"/>
              </a:spcBef>
              <a:spcAft>
                <a:spcPts val="0"/>
              </a:spcAft>
              <a:buClr>
                <a:schemeClr val="dk1"/>
              </a:buClr>
              <a:buSzPts val="1200"/>
              <a:buChar char="○"/>
            </a:pPr>
            <a:r>
              <a:rPr lang="en">
                <a:solidFill>
                  <a:schemeClr val="dk1"/>
                </a:solidFill>
              </a:rPr>
              <a:t>Potentially ~2GB of “spare” space/sectors exists in the the G-List</a:t>
            </a:r>
            <a:endParaRPr>
              <a:solidFill>
                <a:schemeClr val="dk1"/>
              </a:solidFill>
            </a:endParaRPr>
          </a:p>
          <a:p>
            <a:pPr indent="0" lvl="0" marL="0" rtl="0" algn="l">
              <a:spcBef>
                <a:spcPts val="0"/>
              </a:spcBef>
              <a:spcAft>
                <a:spcPts val="1600"/>
              </a:spcAft>
              <a:buNone/>
            </a:pPr>
            <a:r>
              <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1000"/>
                                        <p:tgtEl>
                                          <p:spTgt spid="1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1000"/>
                                        <p:tgtEl>
                                          <p:spTgt spid="1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pic>
        <p:nvPicPr>
          <p:cNvPr id="122" name="Google Shape;122;p23"/>
          <p:cNvPicPr preferRelativeResize="0"/>
          <p:nvPr/>
        </p:nvPicPr>
        <p:blipFill>
          <a:blip r:embed="rId3">
            <a:alphaModFix/>
          </a:blip>
          <a:stretch>
            <a:fillRect/>
          </a:stretch>
        </p:blipFill>
        <p:spPr>
          <a:xfrm>
            <a:off x="1441075" y="152400"/>
            <a:ext cx="6261847" cy="4838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pic>
        <p:nvPicPr>
          <p:cNvPr id="127" name="Google Shape;127;p24"/>
          <p:cNvPicPr preferRelativeResize="0"/>
          <p:nvPr/>
        </p:nvPicPr>
        <p:blipFill>
          <a:blip r:embed="rId3">
            <a:alphaModFix/>
          </a:blip>
          <a:stretch>
            <a:fillRect/>
          </a:stretch>
        </p:blipFill>
        <p:spPr>
          <a:xfrm>
            <a:off x="1141300" y="640325"/>
            <a:ext cx="6861400"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t>Our Foolproof Plan Cannot Possibly Fail</a:t>
            </a:r>
            <a:endParaRPr sz="2400"/>
          </a:p>
        </p:txBody>
      </p:sp>
      <p:sp>
        <p:nvSpPr>
          <p:cNvPr id="133" name="Google Shape;133;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dk1"/>
              </a:buClr>
              <a:buSzPts val="1800"/>
              <a:buAutoNum type="arabicPeriod"/>
            </a:pPr>
            <a:r>
              <a:rPr lang="en">
                <a:solidFill>
                  <a:schemeClr val="dk1"/>
                </a:solidFill>
              </a:rPr>
              <a:t>Controlled corruption of a translator on a target drive</a:t>
            </a:r>
            <a:endParaRPr>
              <a:solidFill>
                <a:schemeClr val="dk1"/>
              </a:solidFill>
            </a:endParaRPr>
          </a:p>
          <a:p>
            <a:pPr indent="-317500" lvl="1" marL="914400" rtl="0" algn="l">
              <a:lnSpc>
                <a:spcPct val="150000"/>
              </a:lnSpc>
              <a:spcBef>
                <a:spcPts val="0"/>
              </a:spcBef>
              <a:spcAft>
                <a:spcPts val="0"/>
              </a:spcAft>
              <a:buClr>
                <a:schemeClr val="dk1"/>
              </a:buClr>
              <a:buSzPts val="1400"/>
              <a:buAutoNum type="alphaLcPeriod"/>
            </a:pPr>
            <a:r>
              <a:rPr lang="en">
                <a:solidFill>
                  <a:schemeClr val="dk1"/>
                </a:solidFill>
              </a:rPr>
              <a:t>finite space is allocated for g-list, overfill it!</a:t>
            </a:r>
            <a:endParaRPr>
              <a:solidFill>
                <a:schemeClr val="dk1"/>
              </a:solidFill>
            </a:endParaRPr>
          </a:p>
          <a:p>
            <a:pPr indent="-342900" lvl="0" marL="457200" rtl="0" algn="l">
              <a:lnSpc>
                <a:spcPct val="150000"/>
              </a:lnSpc>
              <a:spcBef>
                <a:spcPts val="0"/>
              </a:spcBef>
              <a:spcAft>
                <a:spcPts val="0"/>
              </a:spcAft>
              <a:buClr>
                <a:schemeClr val="dk1"/>
              </a:buClr>
              <a:buSzPts val="1800"/>
              <a:buAutoNum type="arabicPeriod"/>
            </a:pPr>
            <a:r>
              <a:rPr lang="en">
                <a:solidFill>
                  <a:schemeClr val="dk1"/>
                </a:solidFill>
              </a:rPr>
              <a:t>Run through a manual fix</a:t>
            </a:r>
            <a:endParaRPr>
              <a:solidFill>
                <a:schemeClr val="dk1"/>
              </a:solidFill>
            </a:endParaRPr>
          </a:p>
          <a:p>
            <a:pPr indent="-342900" lvl="0" marL="457200" rtl="0" algn="l">
              <a:lnSpc>
                <a:spcPct val="150000"/>
              </a:lnSpc>
              <a:spcBef>
                <a:spcPts val="0"/>
              </a:spcBef>
              <a:spcAft>
                <a:spcPts val="0"/>
              </a:spcAft>
              <a:buClr>
                <a:schemeClr val="dk1"/>
              </a:buClr>
              <a:buSzPts val="1800"/>
              <a:buAutoNum type="arabicPeriod"/>
            </a:pPr>
            <a:r>
              <a:rPr lang="en">
                <a:solidFill>
                  <a:schemeClr val="dk1"/>
                </a:solidFill>
              </a:rPr>
              <a:t>Model it with a program</a:t>
            </a:r>
            <a:endParaRPr>
              <a:solidFill>
                <a:schemeClr val="dk1"/>
              </a:solidFill>
            </a:endParaRPr>
          </a:p>
          <a:p>
            <a:pPr indent="-342900" lvl="0" marL="457200" rtl="0" algn="l">
              <a:lnSpc>
                <a:spcPct val="150000"/>
              </a:lnSpc>
              <a:spcBef>
                <a:spcPts val="0"/>
              </a:spcBef>
              <a:spcAft>
                <a:spcPts val="0"/>
              </a:spcAft>
              <a:buClr>
                <a:schemeClr val="dk1"/>
              </a:buClr>
              <a:buSzPts val="1800"/>
              <a:buAutoNum type="arabicPeriod"/>
            </a:pPr>
            <a:r>
              <a:rPr lang="en">
                <a:solidFill>
                  <a:schemeClr val="dk1"/>
                </a:solidFill>
              </a:rPr>
              <a:t>Test it on unsuspecting members of hackerspace</a:t>
            </a:r>
            <a:endParaRPr>
              <a:solidFill>
                <a:schemeClr val="dk1"/>
              </a:solidFill>
            </a:endParaRPr>
          </a:p>
          <a:p>
            <a:pPr indent="-342900" lvl="0" marL="457200" rtl="0" algn="l">
              <a:lnSpc>
                <a:spcPct val="150000"/>
              </a:lnSpc>
              <a:spcBef>
                <a:spcPts val="0"/>
              </a:spcBef>
              <a:spcAft>
                <a:spcPts val="0"/>
              </a:spcAft>
              <a:buClr>
                <a:schemeClr val="dk1"/>
              </a:buClr>
              <a:buSzPts val="1800"/>
              <a:buAutoNum type="arabicPeriod"/>
            </a:pPr>
            <a:r>
              <a:rPr lang="en">
                <a:solidFill>
                  <a:schemeClr val="dk1"/>
                </a:solidFill>
              </a:rPr>
              <a:t>???</a:t>
            </a:r>
            <a:endParaRPr>
              <a:solidFill>
                <a:schemeClr val="dk1"/>
              </a:solidFill>
            </a:endParaRPr>
          </a:p>
          <a:p>
            <a:pPr indent="-342900" lvl="0" marL="457200" rtl="0" algn="l">
              <a:lnSpc>
                <a:spcPct val="150000"/>
              </a:lnSpc>
              <a:spcBef>
                <a:spcPts val="0"/>
              </a:spcBef>
              <a:spcAft>
                <a:spcPts val="0"/>
              </a:spcAft>
              <a:buClr>
                <a:schemeClr val="dk1"/>
              </a:buClr>
              <a:buSzPts val="1800"/>
              <a:buAutoNum type="arabicPeriod"/>
            </a:pPr>
            <a:r>
              <a:rPr lang="en">
                <a:solidFill>
                  <a:schemeClr val="dk1"/>
                </a:solidFill>
              </a:rPr>
              <a:t>Profit!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6"/>
          <p:cNvSpPr txBox="1"/>
          <p:nvPr>
            <p:ph type="title"/>
          </p:nvPr>
        </p:nvSpPr>
        <p:spPr>
          <a:xfrm>
            <a:off x="311700" y="459000"/>
            <a:ext cx="8520600" cy="46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If we knew what we were doing, it wouldn't be called research...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pic>
        <p:nvPicPr>
          <p:cNvPr id="143" name="Google Shape;143;p27"/>
          <p:cNvPicPr preferRelativeResize="0"/>
          <p:nvPr/>
        </p:nvPicPr>
        <p:blipFill>
          <a:blip r:embed="rId3">
            <a:alphaModFix/>
          </a:blip>
          <a:stretch>
            <a:fillRect/>
          </a:stretch>
        </p:blipFill>
        <p:spPr>
          <a:xfrm>
            <a:off x="152400" y="955775"/>
            <a:ext cx="8839199" cy="3576386"/>
          </a:xfrm>
          <a:prstGeom prst="rect">
            <a:avLst/>
          </a:prstGeom>
          <a:noFill/>
          <a:ln>
            <a:noFill/>
          </a:ln>
        </p:spPr>
      </p:pic>
      <p:sp>
        <p:nvSpPr>
          <p:cNvPr id="144" name="Google Shape;144;p27"/>
          <p:cNvSpPr txBox="1"/>
          <p:nvPr/>
        </p:nvSpPr>
        <p:spPr>
          <a:xfrm>
            <a:off x="1902750" y="394575"/>
            <a:ext cx="5338500" cy="44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1C4587"/>
                </a:solidFill>
                <a:latin typeface="Nunito"/>
                <a:ea typeface="Nunito"/>
                <a:cs typeface="Nunito"/>
                <a:sym typeface="Nunito"/>
              </a:rPr>
              <a:t>Translator Defect Lists: Primary</a:t>
            </a:r>
            <a:endParaRPr b="1" sz="2400">
              <a:solidFill>
                <a:srgbClr val="1C4587"/>
              </a:solidFill>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8"/>
          <p:cNvSpPr txBox="1"/>
          <p:nvPr/>
        </p:nvSpPr>
        <p:spPr>
          <a:xfrm>
            <a:off x="1776750" y="199650"/>
            <a:ext cx="55905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1C4587"/>
                </a:solidFill>
                <a:latin typeface="Nunito"/>
                <a:ea typeface="Nunito"/>
                <a:cs typeface="Nunito"/>
                <a:sym typeface="Nunito"/>
              </a:rPr>
              <a:t>Translator Defect Lists: Grown</a:t>
            </a:r>
            <a:endParaRPr b="1" sz="2400">
              <a:solidFill>
                <a:srgbClr val="1C4587"/>
              </a:solidFill>
              <a:latin typeface="Nunito"/>
              <a:ea typeface="Nunito"/>
              <a:cs typeface="Nunito"/>
              <a:sym typeface="Nunito"/>
            </a:endParaRPr>
          </a:p>
        </p:txBody>
      </p:sp>
      <p:pic>
        <p:nvPicPr>
          <p:cNvPr id="150" name="Google Shape;150;p28"/>
          <p:cNvPicPr preferRelativeResize="0"/>
          <p:nvPr/>
        </p:nvPicPr>
        <p:blipFill rotWithShape="1">
          <a:blip r:embed="rId3">
            <a:alphaModFix/>
          </a:blip>
          <a:srcRect b="-5360" l="0" r="0" t="5359"/>
          <a:stretch/>
        </p:blipFill>
        <p:spPr>
          <a:xfrm>
            <a:off x="588850" y="955950"/>
            <a:ext cx="7966305" cy="41875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9"/>
          <p:cNvSpPr txBox="1"/>
          <p:nvPr>
            <p:ph type="title"/>
          </p:nvPr>
        </p:nvSpPr>
        <p:spPr>
          <a:xfrm>
            <a:off x="311700" y="445025"/>
            <a:ext cx="8520600" cy="4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t>Translator Lists: SLIP-Lists</a:t>
            </a:r>
            <a:endParaRPr b="1" sz="2400"/>
          </a:p>
        </p:txBody>
      </p:sp>
      <p:pic>
        <p:nvPicPr>
          <p:cNvPr id="156" name="Google Shape;156;p29"/>
          <p:cNvPicPr preferRelativeResize="0"/>
          <p:nvPr/>
        </p:nvPicPr>
        <p:blipFill>
          <a:blip r:embed="rId3">
            <a:alphaModFix/>
          </a:blip>
          <a:stretch>
            <a:fillRect/>
          </a:stretch>
        </p:blipFill>
        <p:spPr>
          <a:xfrm>
            <a:off x="152400" y="1042925"/>
            <a:ext cx="8839199" cy="357638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Sanity Checking-- LHS: Script RHS: Screen</a:t>
            </a:r>
            <a:endParaRPr/>
          </a:p>
        </p:txBody>
      </p:sp>
      <p:pic>
        <p:nvPicPr>
          <p:cNvPr id="162" name="Google Shape;162;p30"/>
          <p:cNvPicPr preferRelativeResize="0"/>
          <p:nvPr/>
        </p:nvPicPr>
        <p:blipFill>
          <a:blip r:embed="rId3">
            <a:alphaModFix/>
          </a:blip>
          <a:stretch>
            <a:fillRect/>
          </a:stretch>
        </p:blipFill>
        <p:spPr>
          <a:xfrm>
            <a:off x="152400" y="1089875"/>
            <a:ext cx="3534950" cy="3973375"/>
          </a:xfrm>
          <a:prstGeom prst="rect">
            <a:avLst/>
          </a:prstGeom>
          <a:noFill/>
          <a:ln>
            <a:noFill/>
          </a:ln>
        </p:spPr>
      </p:pic>
      <p:pic>
        <p:nvPicPr>
          <p:cNvPr id="163" name="Google Shape;163;p30"/>
          <p:cNvPicPr preferRelativeResize="0"/>
          <p:nvPr/>
        </p:nvPicPr>
        <p:blipFill>
          <a:blip r:embed="rId4">
            <a:alphaModFix/>
          </a:blip>
          <a:stretch>
            <a:fillRect/>
          </a:stretch>
        </p:blipFill>
        <p:spPr>
          <a:xfrm>
            <a:off x="4274250" y="1017725"/>
            <a:ext cx="3628900" cy="397337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pic>
        <p:nvPicPr>
          <p:cNvPr id="168" name="Google Shape;168;p31"/>
          <p:cNvPicPr preferRelativeResize="0"/>
          <p:nvPr/>
        </p:nvPicPr>
        <p:blipFill>
          <a:blip r:embed="rId3">
            <a:alphaModFix/>
          </a:blip>
          <a:stretch>
            <a:fillRect/>
          </a:stretch>
        </p:blipFill>
        <p:spPr>
          <a:xfrm>
            <a:off x="5057175" y="412225"/>
            <a:ext cx="3666900" cy="4319050"/>
          </a:xfrm>
          <a:prstGeom prst="rect">
            <a:avLst/>
          </a:prstGeom>
          <a:noFill/>
          <a:ln>
            <a:noFill/>
          </a:ln>
        </p:spPr>
      </p:pic>
      <p:sp>
        <p:nvSpPr>
          <p:cNvPr id="169" name="Google Shape;169;p31"/>
          <p:cNvSpPr txBox="1"/>
          <p:nvPr/>
        </p:nvSpPr>
        <p:spPr>
          <a:xfrm>
            <a:off x="370900" y="1158850"/>
            <a:ext cx="3816900" cy="388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Nunito"/>
                <a:ea typeface="Nunito"/>
                <a:cs typeface="Nunito"/>
                <a:sym typeface="Nunito"/>
              </a:rPr>
              <a:t>Quick! What do these do?</a:t>
            </a:r>
            <a:endParaRPr sz="2400">
              <a:latin typeface="Nunito"/>
              <a:ea typeface="Nunito"/>
              <a:cs typeface="Nunito"/>
              <a:sym typeface="Nunito"/>
            </a:endParaRPr>
          </a:p>
          <a:p>
            <a:pPr indent="0" lvl="0" marL="0" rtl="0" algn="l">
              <a:spcBef>
                <a:spcPts val="0"/>
              </a:spcBef>
              <a:spcAft>
                <a:spcPts val="0"/>
              </a:spcAft>
              <a:buNone/>
            </a:pPr>
            <a:r>
              <a:t/>
            </a:r>
            <a:endParaRPr sz="2400"/>
          </a:p>
          <a:p>
            <a:pPr indent="-381000" lvl="0" marL="457200" rtl="0" algn="l">
              <a:spcBef>
                <a:spcPts val="0"/>
              </a:spcBef>
              <a:spcAft>
                <a:spcPts val="0"/>
              </a:spcAft>
              <a:buSzPts val="2400"/>
              <a:buFont typeface="Roboto Mono"/>
              <a:buChar char="●"/>
            </a:pPr>
            <a:r>
              <a:rPr lang="en" sz="2400">
                <a:latin typeface="Roboto Mono"/>
                <a:ea typeface="Roboto Mono"/>
                <a:cs typeface="Roboto Mono"/>
                <a:sym typeface="Roboto Mono"/>
              </a:rPr>
              <a:t>F3 6&gt; E2</a:t>
            </a:r>
            <a:endParaRPr sz="2400">
              <a:latin typeface="Roboto Mono"/>
              <a:ea typeface="Roboto Mono"/>
              <a:cs typeface="Roboto Mono"/>
              <a:sym typeface="Roboto Mono"/>
            </a:endParaRPr>
          </a:p>
          <a:p>
            <a:pPr indent="0" lvl="0" marL="0" rtl="0" algn="l">
              <a:spcBef>
                <a:spcPts val="0"/>
              </a:spcBef>
              <a:spcAft>
                <a:spcPts val="0"/>
              </a:spcAft>
              <a:buNone/>
            </a:pPr>
            <a:r>
              <a:t/>
            </a:r>
            <a:endParaRPr sz="2400">
              <a:latin typeface="Roboto Mono"/>
              <a:ea typeface="Roboto Mono"/>
              <a:cs typeface="Roboto Mono"/>
              <a:sym typeface="Roboto Mono"/>
            </a:endParaRPr>
          </a:p>
          <a:p>
            <a:pPr indent="-381000" lvl="0" marL="457200" rtl="0" algn="l">
              <a:spcBef>
                <a:spcPts val="0"/>
              </a:spcBef>
              <a:spcAft>
                <a:spcPts val="0"/>
              </a:spcAft>
              <a:buSzPts val="2400"/>
              <a:buFont typeface="Roboto Mono"/>
              <a:buChar char="●"/>
            </a:pPr>
            <a:r>
              <a:rPr lang="en" sz="2400">
                <a:latin typeface="Roboto Mono"/>
                <a:ea typeface="Roboto Mono"/>
                <a:cs typeface="Roboto Mono"/>
                <a:sym typeface="Roboto Mono"/>
              </a:rPr>
              <a:t>F3 T&gt; i4,1,22</a:t>
            </a:r>
            <a:endParaRPr sz="2400">
              <a:latin typeface="Roboto Mono"/>
              <a:ea typeface="Roboto Mono"/>
              <a:cs typeface="Roboto Mono"/>
              <a:sym typeface="Roboto Mono"/>
            </a:endParaRPr>
          </a:p>
        </p:txBody>
      </p:sp>
      <p:sp>
        <p:nvSpPr>
          <p:cNvPr id="170" name="Google Shape;170;p31"/>
          <p:cNvSpPr txBox="1"/>
          <p:nvPr>
            <p:ph type="title"/>
          </p:nvPr>
        </p:nvSpPr>
        <p:spPr>
          <a:xfrm>
            <a:off x="92600" y="251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Firmware is Weird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xEl>
                                              <p:pRg end="0" st="0"/>
                                            </p:txEl>
                                          </p:spTgt>
                                        </p:tgtEl>
                                        <p:attrNameLst>
                                          <p:attrName>style.visibility</p:attrName>
                                        </p:attrNameLst>
                                      </p:cBhvr>
                                      <p:to>
                                        <p:strVal val="visible"/>
                                      </p:to>
                                    </p:set>
                                    <p:animEffect filter="fade" transition="in">
                                      <p:cBhvr>
                                        <p:cTn dur="1000"/>
                                        <p:tgtEl>
                                          <p:spTgt spid="16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xEl>
                                              <p:pRg end="1" st="1"/>
                                            </p:txEl>
                                          </p:spTgt>
                                        </p:tgtEl>
                                        <p:attrNameLst>
                                          <p:attrName>style.visibility</p:attrName>
                                        </p:attrNameLst>
                                      </p:cBhvr>
                                      <p:to>
                                        <p:strVal val="visible"/>
                                      </p:to>
                                    </p:set>
                                    <p:animEffect filter="fade" transition="in">
                                      <p:cBhvr>
                                        <p:cTn dur="1000"/>
                                        <p:tgtEl>
                                          <p:spTgt spid="16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xEl>
                                              <p:pRg end="2" st="2"/>
                                            </p:txEl>
                                          </p:spTgt>
                                        </p:tgtEl>
                                        <p:attrNameLst>
                                          <p:attrName>style.visibility</p:attrName>
                                        </p:attrNameLst>
                                      </p:cBhvr>
                                      <p:to>
                                        <p:strVal val="visible"/>
                                      </p:to>
                                    </p:set>
                                    <p:animEffect filter="fade" transition="in">
                                      <p:cBhvr>
                                        <p:cTn dur="1000"/>
                                        <p:tgtEl>
                                          <p:spTgt spid="16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xEl>
                                              <p:pRg end="3" st="3"/>
                                            </p:txEl>
                                          </p:spTgt>
                                        </p:tgtEl>
                                        <p:attrNameLst>
                                          <p:attrName>style.visibility</p:attrName>
                                        </p:attrNameLst>
                                      </p:cBhvr>
                                      <p:to>
                                        <p:strVal val="visible"/>
                                      </p:to>
                                    </p:set>
                                    <p:animEffect filter="fade" transition="in">
                                      <p:cBhvr>
                                        <p:cTn dur="1000"/>
                                        <p:tgtEl>
                                          <p:spTgt spid="16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xEl>
                                              <p:pRg end="4" st="4"/>
                                            </p:txEl>
                                          </p:spTgt>
                                        </p:tgtEl>
                                        <p:attrNameLst>
                                          <p:attrName>style.visibility</p:attrName>
                                        </p:attrNameLst>
                                      </p:cBhvr>
                                      <p:to>
                                        <p:strVal val="visible"/>
                                      </p:to>
                                    </p:set>
                                    <p:animEffect filter="fade" transition="in">
                                      <p:cBhvr>
                                        <p:cTn dur="1000"/>
                                        <p:tgtEl>
                                          <p:spTgt spid="16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2200"/>
                                        <p:tgtEl>
                                          <p:spTgt spid="1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70150"/>
            <a:ext cx="4584000" cy="66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Allison Marie Naaktgeboren</a:t>
            </a:r>
            <a:endParaRPr/>
          </a:p>
        </p:txBody>
      </p:sp>
      <p:sp>
        <p:nvSpPr>
          <p:cNvPr id="61" name="Google Shape;61;p14"/>
          <p:cNvSpPr txBox="1"/>
          <p:nvPr>
            <p:ph idx="1" type="body"/>
          </p:nvPr>
        </p:nvSpPr>
        <p:spPr>
          <a:xfrm>
            <a:off x="183475" y="802700"/>
            <a:ext cx="4584000" cy="4340700"/>
          </a:xfrm>
          <a:prstGeom prst="rect">
            <a:avLst/>
          </a:prstGeom>
        </p:spPr>
        <p:txBody>
          <a:bodyPr anchorCtr="0" anchor="t" bIns="91425" lIns="91425" spcFirstLastPara="1" rIns="91425" wrap="square" tIns="91425">
            <a:noAutofit/>
          </a:bodyPr>
          <a:lstStyle/>
          <a:p>
            <a:pPr indent="-304800" lvl="0" marL="457200" marR="0" rtl="0" algn="l">
              <a:lnSpc>
                <a:spcPct val="115000"/>
              </a:lnSpc>
              <a:spcBef>
                <a:spcPts val="0"/>
              </a:spcBef>
              <a:spcAft>
                <a:spcPts val="0"/>
              </a:spcAft>
              <a:buClr>
                <a:srgbClr val="000000"/>
              </a:buClr>
              <a:buSzPts val="1200"/>
              <a:buFont typeface="Arial"/>
              <a:buChar char="●"/>
            </a:pPr>
            <a:r>
              <a:rPr lang="en">
                <a:solidFill>
                  <a:srgbClr val="000000"/>
                </a:solidFill>
              </a:rPr>
              <a:t>There’s more than one Allison Naaktgeboren?! </a:t>
            </a:r>
            <a:endParaRPr>
              <a:solidFill>
                <a:srgbClr val="000000"/>
              </a:solidFill>
            </a:endParaRPr>
          </a:p>
          <a:p>
            <a:pPr indent="-304800" lvl="1" marL="914400" rtl="0" algn="l">
              <a:spcBef>
                <a:spcPts val="0"/>
              </a:spcBef>
              <a:spcAft>
                <a:spcPts val="0"/>
              </a:spcAft>
              <a:buClr>
                <a:srgbClr val="000000"/>
              </a:buClr>
              <a:buSzPts val="1200"/>
              <a:buChar char="○"/>
            </a:pPr>
            <a:r>
              <a:rPr lang="en">
                <a:solidFill>
                  <a:srgbClr val="000000"/>
                </a:solidFill>
              </a:rPr>
              <a:t>Yes, really.  Please yell at the right one</a:t>
            </a:r>
            <a:endParaRPr>
              <a:solidFill>
                <a:srgbClr val="000000"/>
              </a:solidFill>
            </a:endParaRPr>
          </a:p>
          <a:p>
            <a:pPr indent="-304800" lvl="1" marL="914400" rtl="0" algn="l">
              <a:spcBef>
                <a:spcPts val="0"/>
              </a:spcBef>
              <a:spcAft>
                <a:spcPts val="0"/>
              </a:spcAft>
              <a:buClr>
                <a:srgbClr val="000000"/>
              </a:buClr>
              <a:buSzPts val="1200"/>
              <a:buChar char="○"/>
            </a:pPr>
            <a:r>
              <a:rPr lang="en">
                <a:solidFill>
                  <a:srgbClr val="000000"/>
                </a:solidFill>
              </a:rPr>
              <a:t>‘Naaktgeboren’  means ‘born naked’</a:t>
            </a:r>
            <a:r>
              <a:rPr i="1" lang="en">
                <a:solidFill>
                  <a:srgbClr val="000000"/>
                </a:solidFill>
              </a:rPr>
              <a:t>“...may not be obvious at first unless you're Dutch.” - PEP20</a:t>
            </a:r>
            <a:endParaRPr>
              <a:solidFill>
                <a:srgbClr val="000000"/>
              </a:solidFill>
            </a:endParaRPr>
          </a:p>
          <a:p>
            <a:pPr indent="-304800" lvl="0" marL="457200" rtl="0" algn="l">
              <a:spcBef>
                <a:spcPts val="0"/>
              </a:spcBef>
              <a:spcAft>
                <a:spcPts val="0"/>
              </a:spcAft>
              <a:buClr>
                <a:srgbClr val="000000"/>
              </a:buClr>
              <a:buSzPts val="1200"/>
              <a:buChar char="●"/>
            </a:pPr>
            <a:r>
              <a:rPr lang="en">
                <a:solidFill>
                  <a:srgbClr val="000000"/>
                </a:solidFill>
              </a:rPr>
              <a:t>Old Code Monkey</a:t>
            </a:r>
            <a:endParaRPr>
              <a:solidFill>
                <a:srgbClr val="000000"/>
              </a:solidFill>
            </a:endParaRPr>
          </a:p>
          <a:p>
            <a:pPr indent="-304800" lvl="1" marL="914400" rtl="0" algn="l">
              <a:spcBef>
                <a:spcPts val="0"/>
              </a:spcBef>
              <a:spcAft>
                <a:spcPts val="0"/>
              </a:spcAft>
              <a:buClr>
                <a:srgbClr val="000000"/>
              </a:buClr>
              <a:buSzPts val="1200"/>
              <a:buChar char="○"/>
            </a:pPr>
            <a:r>
              <a:rPr lang="en">
                <a:solidFill>
                  <a:srgbClr val="000000"/>
                </a:solidFill>
              </a:rPr>
              <a:t>Previously at Signal Sciences, Mozilla, FactSet, Amazon, Cisco, RI Biorobotics Laboratory, Coding with Kids</a:t>
            </a:r>
            <a:endParaRPr>
              <a:solidFill>
                <a:srgbClr val="000000"/>
              </a:solidFill>
            </a:endParaRPr>
          </a:p>
          <a:p>
            <a:pPr indent="-304800" lvl="0" marL="457200" rtl="0" algn="l">
              <a:spcBef>
                <a:spcPts val="0"/>
              </a:spcBef>
              <a:spcAft>
                <a:spcPts val="0"/>
              </a:spcAft>
              <a:buClr>
                <a:srgbClr val="000000"/>
              </a:buClr>
              <a:buSzPts val="1200"/>
              <a:buChar char="●"/>
            </a:pPr>
            <a:r>
              <a:rPr lang="en">
                <a:solidFill>
                  <a:srgbClr val="000000"/>
                </a:solidFill>
              </a:rPr>
              <a:t>Community</a:t>
            </a:r>
            <a:endParaRPr>
              <a:solidFill>
                <a:srgbClr val="000000"/>
              </a:solidFill>
            </a:endParaRPr>
          </a:p>
          <a:p>
            <a:pPr indent="-304800" lvl="1" marL="914400" rtl="0" algn="l">
              <a:spcBef>
                <a:spcPts val="0"/>
              </a:spcBef>
              <a:spcAft>
                <a:spcPts val="0"/>
              </a:spcAft>
              <a:buClr>
                <a:srgbClr val="000000"/>
              </a:buClr>
              <a:buSzPts val="1200"/>
              <a:buChar char="○"/>
            </a:pPr>
            <a:r>
              <a:rPr lang="en">
                <a:solidFill>
                  <a:srgbClr val="000000"/>
                </a:solidFill>
              </a:rPr>
              <a:t>CTF Captain, cofounder QQQa</a:t>
            </a:r>
            <a:endParaRPr>
              <a:solidFill>
                <a:srgbClr val="000000"/>
              </a:solidFill>
            </a:endParaRPr>
          </a:p>
          <a:p>
            <a:pPr indent="-304800" lvl="1" marL="914400" rtl="0" algn="l">
              <a:spcBef>
                <a:spcPts val="0"/>
              </a:spcBef>
              <a:spcAft>
                <a:spcPts val="0"/>
              </a:spcAft>
              <a:buClr>
                <a:srgbClr val="000000"/>
              </a:buClr>
              <a:buSzPts val="1200"/>
              <a:buChar char="○"/>
            </a:pPr>
            <a:r>
              <a:rPr lang="en">
                <a:solidFill>
                  <a:srgbClr val="000000"/>
                </a:solidFill>
              </a:rPr>
              <a:t>CTF minion, Samurai</a:t>
            </a:r>
            <a:endParaRPr>
              <a:solidFill>
                <a:srgbClr val="000000"/>
              </a:solidFill>
            </a:endParaRPr>
          </a:p>
          <a:p>
            <a:pPr indent="-304800" lvl="1" marL="914400" rtl="0" algn="l">
              <a:spcBef>
                <a:spcPts val="0"/>
              </a:spcBef>
              <a:spcAft>
                <a:spcPts val="0"/>
              </a:spcAft>
              <a:buClr>
                <a:srgbClr val="000000"/>
              </a:buClr>
              <a:buSzPts val="1200"/>
              <a:buChar char="○"/>
            </a:pPr>
            <a:r>
              <a:rPr lang="en">
                <a:solidFill>
                  <a:srgbClr val="000000"/>
                </a:solidFill>
              </a:rPr>
              <a:t>Algorithms Lead, WWC PDX</a:t>
            </a:r>
            <a:endParaRPr>
              <a:solidFill>
                <a:srgbClr val="000000"/>
              </a:solidFill>
            </a:endParaRPr>
          </a:p>
          <a:p>
            <a:pPr indent="-304800" lvl="1" marL="914400" rtl="0" algn="l">
              <a:spcBef>
                <a:spcPts val="0"/>
              </a:spcBef>
              <a:spcAft>
                <a:spcPts val="0"/>
              </a:spcAft>
              <a:buClr>
                <a:srgbClr val="000000"/>
              </a:buClr>
              <a:buSzPts val="1200"/>
              <a:buChar char="○"/>
            </a:pPr>
            <a:r>
              <a:rPr lang="en">
                <a:solidFill>
                  <a:srgbClr val="000000"/>
                </a:solidFill>
              </a:rPr>
              <a:t>OWASP</a:t>
            </a:r>
            <a:endParaRPr>
              <a:solidFill>
                <a:srgbClr val="000000"/>
              </a:solidFill>
            </a:endParaRPr>
          </a:p>
          <a:p>
            <a:pPr indent="-304800" lvl="1" marL="914400" rtl="0" algn="l">
              <a:spcBef>
                <a:spcPts val="0"/>
              </a:spcBef>
              <a:spcAft>
                <a:spcPts val="0"/>
              </a:spcAft>
              <a:buClr>
                <a:srgbClr val="000000"/>
              </a:buClr>
              <a:buSzPts val="1200"/>
              <a:buChar char="○"/>
            </a:pPr>
            <a:r>
              <a:rPr lang="en">
                <a:solidFill>
                  <a:srgbClr val="000000"/>
                </a:solidFill>
              </a:rPr>
              <a:t>Mentor, PDXWiT &amp; First Robotics</a:t>
            </a:r>
            <a:endParaRPr>
              <a:solidFill>
                <a:srgbClr val="000000"/>
              </a:solidFill>
            </a:endParaRPr>
          </a:p>
          <a:p>
            <a:pPr indent="-304800" lvl="0" marL="457200" rtl="0" algn="l">
              <a:spcBef>
                <a:spcPts val="0"/>
              </a:spcBef>
              <a:spcAft>
                <a:spcPts val="0"/>
              </a:spcAft>
              <a:buClr>
                <a:srgbClr val="000000"/>
              </a:buClr>
              <a:buSzPts val="1200"/>
              <a:buChar char="●"/>
            </a:pPr>
            <a:r>
              <a:rPr lang="en">
                <a:solidFill>
                  <a:srgbClr val="000000"/>
                </a:solidFill>
              </a:rPr>
              <a:t>Carnegie Mellon University, BS in CS</a:t>
            </a:r>
            <a:endParaRPr>
              <a:solidFill>
                <a:srgbClr val="000000"/>
              </a:solidFill>
            </a:endParaRPr>
          </a:p>
          <a:p>
            <a:pPr indent="-304800" lvl="1" marL="914400" rtl="0" algn="l">
              <a:spcBef>
                <a:spcPts val="0"/>
              </a:spcBef>
              <a:spcAft>
                <a:spcPts val="0"/>
              </a:spcAft>
              <a:buClr>
                <a:srgbClr val="000000"/>
              </a:buClr>
              <a:buSzPts val="1200"/>
              <a:buChar char="○"/>
            </a:pPr>
            <a:r>
              <a:rPr i="1" lang="en">
                <a:solidFill>
                  <a:srgbClr val="000000"/>
                </a:solidFill>
              </a:rPr>
              <a:t>“</a:t>
            </a:r>
            <a:r>
              <a:rPr i="1" lang="en">
                <a:solidFill>
                  <a:srgbClr val="000000"/>
                </a:solidFill>
              </a:rPr>
              <a:t>Differentiable and Piecewise Gaits for Snake Robots”</a:t>
            </a:r>
            <a:endParaRPr i="1">
              <a:solidFill>
                <a:srgbClr val="000000"/>
              </a:solidFill>
            </a:endParaRPr>
          </a:p>
          <a:p>
            <a:pPr indent="-304800" lvl="1" marL="914400" rtl="0" algn="l">
              <a:spcBef>
                <a:spcPts val="0"/>
              </a:spcBef>
              <a:spcAft>
                <a:spcPts val="0"/>
              </a:spcAft>
              <a:buClr>
                <a:srgbClr val="000000"/>
              </a:buClr>
              <a:buSzPts val="1200"/>
              <a:buChar char="○"/>
            </a:pPr>
            <a:r>
              <a:rPr i="1" lang="en">
                <a:solidFill>
                  <a:srgbClr val="000000"/>
                </a:solidFill>
              </a:rPr>
              <a:t>“Design of a Modular Snake Robot”</a:t>
            </a:r>
            <a:endParaRPr i="1">
              <a:solidFill>
                <a:srgbClr val="000000"/>
              </a:solidFill>
            </a:endParaRPr>
          </a:p>
          <a:p>
            <a:pPr indent="-304800" lvl="1" marL="914400" rtl="0" algn="l">
              <a:spcBef>
                <a:spcPts val="0"/>
              </a:spcBef>
              <a:spcAft>
                <a:spcPts val="0"/>
              </a:spcAft>
              <a:buClr>
                <a:srgbClr val="000000"/>
              </a:buClr>
              <a:buSzPts val="1200"/>
              <a:buChar char="○"/>
            </a:pPr>
            <a:r>
              <a:rPr i="1" lang="en">
                <a:solidFill>
                  <a:srgbClr val="000000"/>
                </a:solidFill>
              </a:rPr>
              <a:t>“Relative Localization in Colony Robots”</a:t>
            </a:r>
            <a:endParaRPr i="1">
              <a:solidFill>
                <a:srgbClr val="000000"/>
              </a:solidFill>
            </a:endParaRPr>
          </a:p>
        </p:txBody>
      </p:sp>
      <p:pic>
        <p:nvPicPr>
          <p:cNvPr id="62" name="Google Shape;62;p14"/>
          <p:cNvPicPr preferRelativeResize="0"/>
          <p:nvPr/>
        </p:nvPicPr>
        <p:blipFill rotWithShape="1">
          <a:blip r:embed="rId3">
            <a:alphaModFix/>
          </a:blip>
          <a:srcRect b="12122" l="40804" r="10216" t="12114"/>
          <a:stretch/>
        </p:blipFill>
        <p:spPr>
          <a:xfrm>
            <a:off x="5305425" y="393725"/>
            <a:ext cx="3531223" cy="409687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Window Both Narrow and Wide</a:t>
            </a:r>
            <a:endParaRPr/>
          </a:p>
        </p:txBody>
      </p:sp>
      <p:pic>
        <p:nvPicPr>
          <p:cNvPr id="176" name="Google Shape;176;p32"/>
          <p:cNvPicPr preferRelativeResize="0"/>
          <p:nvPr/>
        </p:nvPicPr>
        <p:blipFill>
          <a:blip r:embed="rId3">
            <a:alphaModFix/>
          </a:blip>
          <a:stretch>
            <a:fillRect/>
          </a:stretch>
        </p:blipFill>
        <p:spPr>
          <a:xfrm>
            <a:off x="926538" y="1170125"/>
            <a:ext cx="7290924" cy="39733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 (mis)Adventure So Far...</a:t>
            </a:r>
            <a:endParaRPr/>
          </a:p>
        </p:txBody>
      </p:sp>
      <p:sp>
        <p:nvSpPr>
          <p:cNvPr id="182" name="Google Shape;182;p33"/>
          <p:cNvSpPr txBox="1"/>
          <p:nvPr>
            <p:ph idx="1" type="body"/>
          </p:nvPr>
        </p:nvSpPr>
        <p:spPr>
          <a:xfrm>
            <a:off x="311700" y="1152475"/>
            <a:ext cx="3999900" cy="3891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solidFill>
                  <a:schemeClr val="dk1"/>
                </a:solidFill>
              </a:rPr>
              <a:t>Surprises</a:t>
            </a:r>
            <a:endParaRPr b="1">
              <a:solidFill>
                <a:schemeClr val="dk1"/>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There were more lists in firmware than anticipated</a:t>
            </a:r>
            <a:endParaRPr>
              <a:solidFill>
                <a:schemeClr val="dk1"/>
              </a:solidFill>
            </a:endParaRPr>
          </a:p>
          <a:p>
            <a:pPr indent="-304800" lvl="1" marL="914400" rtl="0" algn="l">
              <a:lnSpc>
                <a:spcPct val="150000"/>
              </a:lnSpc>
              <a:spcBef>
                <a:spcPts val="0"/>
              </a:spcBef>
              <a:spcAft>
                <a:spcPts val="0"/>
              </a:spcAft>
              <a:buClr>
                <a:schemeClr val="dk1"/>
              </a:buClr>
              <a:buSzPts val="1200"/>
              <a:buChar char="○"/>
            </a:pPr>
            <a:r>
              <a:rPr lang="en">
                <a:solidFill>
                  <a:schemeClr val="dk1"/>
                </a:solidFill>
              </a:rPr>
              <a:t>which one(s) should we target?</a:t>
            </a:r>
            <a:endParaRPr>
              <a:solidFill>
                <a:schemeClr val="dk1"/>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Differences in firmware behavior between versions</a:t>
            </a:r>
            <a:endParaRPr>
              <a:solidFill>
                <a:schemeClr val="dk1"/>
              </a:solidFill>
            </a:endParaRPr>
          </a:p>
          <a:p>
            <a:pPr indent="-304800" lvl="1" marL="914400" rtl="0" algn="l">
              <a:lnSpc>
                <a:spcPct val="150000"/>
              </a:lnSpc>
              <a:spcBef>
                <a:spcPts val="0"/>
              </a:spcBef>
              <a:spcAft>
                <a:spcPts val="0"/>
              </a:spcAft>
              <a:buClr>
                <a:schemeClr val="dk1"/>
              </a:buClr>
              <a:buSzPts val="1200"/>
              <a:buChar char="○"/>
            </a:pPr>
            <a:r>
              <a:rPr lang="en">
                <a:solidFill>
                  <a:schemeClr val="dk1"/>
                </a:solidFill>
              </a:rPr>
              <a:t>AP63 vs CC38 vs CC45 vs JC4A</a:t>
            </a:r>
            <a:endParaRPr>
              <a:solidFill>
                <a:schemeClr val="dk1"/>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Translator proved smarter than anticipated</a:t>
            </a:r>
            <a:endParaRPr>
              <a:solidFill>
                <a:schemeClr val="dk1"/>
              </a:solidFill>
            </a:endParaRPr>
          </a:p>
          <a:p>
            <a:pPr indent="-317500" lvl="0" marL="457200" rtl="0" algn="l">
              <a:lnSpc>
                <a:spcPct val="150000"/>
              </a:lnSpc>
              <a:spcBef>
                <a:spcPts val="0"/>
              </a:spcBef>
              <a:spcAft>
                <a:spcPts val="0"/>
              </a:spcAft>
              <a:buClr>
                <a:schemeClr val="dk1"/>
              </a:buClr>
              <a:buSzPts val="1400"/>
              <a:buChar char="●"/>
            </a:pPr>
            <a:r>
              <a:rPr lang="en"/>
              <a:t>G-</a:t>
            </a:r>
            <a:r>
              <a:rPr lang="en">
                <a:solidFill>
                  <a:schemeClr val="dk1"/>
                </a:solidFill>
              </a:rPr>
              <a:t>List has more space than anticipated</a:t>
            </a:r>
            <a:endParaRPr>
              <a:solidFill>
                <a:schemeClr val="dk1"/>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Firmware code is really difficult to grok</a:t>
            </a:r>
            <a:endParaRPr>
              <a:solidFill>
                <a:schemeClr val="dk1"/>
              </a:solidFill>
            </a:endParaRPr>
          </a:p>
        </p:txBody>
      </p:sp>
      <p:sp>
        <p:nvSpPr>
          <p:cNvPr id="183" name="Google Shape;183;p33"/>
          <p:cNvSpPr txBox="1"/>
          <p:nvPr>
            <p:ph idx="2" type="body"/>
          </p:nvPr>
        </p:nvSpPr>
        <p:spPr>
          <a:xfrm>
            <a:off x="4832400" y="1152475"/>
            <a:ext cx="3999900" cy="361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Hurdles</a:t>
            </a:r>
            <a:endParaRPr b="1">
              <a:solidFill>
                <a:srgbClr val="000000"/>
              </a:solidFill>
            </a:endParaRPr>
          </a:p>
          <a:p>
            <a:pPr indent="-317500" lvl="0" marL="457200" rtl="0" algn="l">
              <a:lnSpc>
                <a:spcPct val="150000"/>
              </a:lnSpc>
              <a:spcBef>
                <a:spcPts val="1600"/>
              </a:spcBef>
              <a:spcAft>
                <a:spcPts val="0"/>
              </a:spcAft>
              <a:buClr>
                <a:srgbClr val="000000"/>
              </a:buClr>
              <a:buSzPts val="1400"/>
              <a:buChar char="●"/>
            </a:pPr>
            <a:r>
              <a:rPr lang="en">
                <a:solidFill>
                  <a:srgbClr val="000000"/>
                </a:solidFill>
              </a:rPr>
              <a:t>Problems</a:t>
            </a:r>
            <a:r>
              <a:rPr lang="en">
                <a:solidFill>
                  <a:srgbClr val="000000"/>
                </a:solidFill>
              </a:rPr>
              <a:t> between seat &amp; workbench</a:t>
            </a:r>
            <a:endParaRPr>
              <a:solidFill>
                <a:srgbClr val="000000"/>
              </a:solidFill>
            </a:endParaRPr>
          </a:p>
          <a:p>
            <a:pPr indent="-304800" lvl="1" marL="914400" rtl="0" algn="l">
              <a:lnSpc>
                <a:spcPct val="150000"/>
              </a:lnSpc>
              <a:spcBef>
                <a:spcPts val="0"/>
              </a:spcBef>
              <a:spcAft>
                <a:spcPts val="0"/>
              </a:spcAft>
              <a:buClr>
                <a:srgbClr val="000000"/>
              </a:buClr>
              <a:buSzPts val="1200"/>
              <a:buChar char="○"/>
            </a:pPr>
            <a:r>
              <a:rPr lang="en">
                <a:solidFill>
                  <a:srgbClr val="000000"/>
                </a:solidFill>
              </a:rPr>
              <a:t>Human errors</a:t>
            </a:r>
            <a:endParaRPr>
              <a:solidFill>
                <a:srgbClr val="000000"/>
              </a:solidFill>
            </a:endParaRPr>
          </a:p>
          <a:p>
            <a:pPr indent="-304800" lvl="2" marL="1371600" rtl="0" algn="l">
              <a:lnSpc>
                <a:spcPct val="150000"/>
              </a:lnSpc>
              <a:spcBef>
                <a:spcPts val="0"/>
              </a:spcBef>
              <a:spcAft>
                <a:spcPts val="0"/>
              </a:spcAft>
              <a:buClr>
                <a:srgbClr val="000000"/>
              </a:buClr>
              <a:buSzPts val="1200"/>
              <a:buChar char="■"/>
            </a:pPr>
            <a:r>
              <a:rPr lang="en">
                <a:solidFill>
                  <a:srgbClr val="000000"/>
                </a:solidFill>
              </a:rPr>
              <a:t>Software engineer can’t hardware</a:t>
            </a:r>
            <a:endParaRPr>
              <a:solidFill>
                <a:srgbClr val="000000"/>
              </a:solidFill>
            </a:endParaRPr>
          </a:p>
          <a:p>
            <a:pPr indent="-304800" lvl="2" marL="1371600" rtl="0" algn="l">
              <a:lnSpc>
                <a:spcPct val="150000"/>
              </a:lnSpc>
              <a:spcBef>
                <a:spcPts val="0"/>
              </a:spcBef>
              <a:spcAft>
                <a:spcPts val="0"/>
              </a:spcAft>
              <a:buClr>
                <a:srgbClr val="000000"/>
              </a:buClr>
              <a:buSzPts val="1200"/>
              <a:buChar char="■"/>
            </a:pPr>
            <a:r>
              <a:rPr lang="en">
                <a:solidFill>
                  <a:srgbClr val="000000"/>
                </a:solidFill>
              </a:rPr>
              <a:t>Hardware engineer can’t software</a:t>
            </a:r>
            <a:endParaRPr>
              <a:solidFill>
                <a:srgbClr val="000000"/>
              </a:solidFill>
            </a:endParaRPr>
          </a:p>
          <a:p>
            <a:pPr indent="-317500" lvl="0" marL="457200" rtl="0" algn="l">
              <a:lnSpc>
                <a:spcPct val="150000"/>
              </a:lnSpc>
              <a:spcBef>
                <a:spcPts val="0"/>
              </a:spcBef>
              <a:spcAft>
                <a:spcPts val="0"/>
              </a:spcAft>
              <a:buClr>
                <a:srgbClr val="000000"/>
              </a:buClr>
              <a:buSzPts val="1400"/>
              <a:buChar char="●"/>
            </a:pPr>
            <a:r>
              <a:rPr lang="en">
                <a:solidFill>
                  <a:srgbClr val="000000"/>
                </a:solidFill>
              </a:rPr>
              <a:t>Significant Timing Variance</a:t>
            </a:r>
            <a:endParaRPr>
              <a:solidFill>
                <a:srgbClr val="000000"/>
              </a:solidFill>
            </a:endParaRPr>
          </a:p>
          <a:p>
            <a:pPr indent="-304800" lvl="1" marL="914400" rtl="0" algn="l">
              <a:lnSpc>
                <a:spcPct val="150000"/>
              </a:lnSpc>
              <a:spcBef>
                <a:spcPts val="0"/>
              </a:spcBef>
              <a:spcAft>
                <a:spcPts val="0"/>
              </a:spcAft>
              <a:buClr>
                <a:srgbClr val="000000"/>
              </a:buClr>
              <a:buSzPts val="1200"/>
              <a:buChar char="○"/>
            </a:pPr>
            <a:r>
              <a:rPr lang="en">
                <a:solidFill>
                  <a:srgbClr val="000000"/>
                </a:solidFill>
              </a:rPr>
              <a:t>Cmd output</a:t>
            </a:r>
            <a:r>
              <a:rPr lang="en">
                <a:solidFill>
                  <a:srgbClr val="000000"/>
                </a:solidFill>
              </a:rPr>
              <a:t> could take ~1 sec to 6 min</a:t>
            </a:r>
            <a:endParaRPr>
              <a:solidFill>
                <a:srgbClr val="000000"/>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Pyserial was less reliable than anticipated</a:t>
            </a:r>
            <a:endParaRPr>
              <a:solidFill>
                <a:schemeClr val="dk1"/>
              </a:solidFill>
            </a:endParaRPr>
          </a:p>
          <a:p>
            <a:pPr indent="-304800" lvl="1" marL="914400" rtl="0" algn="l">
              <a:lnSpc>
                <a:spcPct val="150000"/>
              </a:lnSpc>
              <a:spcBef>
                <a:spcPts val="0"/>
              </a:spcBef>
              <a:spcAft>
                <a:spcPts val="0"/>
              </a:spcAft>
              <a:buClr>
                <a:schemeClr val="dk1"/>
              </a:buClr>
              <a:buSzPts val="1200"/>
              <a:buChar char="○"/>
            </a:pPr>
            <a:r>
              <a:rPr lang="en">
                <a:solidFill>
                  <a:schemeClr val="dk1"/>
                </a:solidFill>
              </a:rPr>
              <a:t>PySerial on Windows not recommended </a:t>
            </a:r>
            <a:endParaRPr>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Where we are now..</a:t>
            </a:r>
            <a:endParaRPr/>
          </a:p>
        </p:txBody>
      </p:sp>
      <p:sp>
        <p:nvSpPr>
          <p:cNvPr id="189" name="Google Shape;189;p34"/>
          <p:cNvSpPr txBox="1"/>
          <p:nvPr>
            <p:ph idx="1" type="body"/>
          </p:nvPr>
        </p:nvSpPr>
        <p:spPr>
          <a:xfrm>
            <a:off x="546450" y="1152475"/>
            <a:ext cx="8051100" cy="1964100"/>
          </a:xfrm>
          <a:prstGeom prst="rect">
            <a:avLst/>
          </a:prstGeom>
        </p:spPr>
        <p:txBody>
          <a:bodyPr anchorCtr="0" anchor="t" bIns="91425" lIns="91425" spcFirstLastPara="1" rIns="91425" wrap="square" tIns="91425">
            <a:noAutofit/>
          </a:bodyPr>
          <a:lstStyle/>
          <a:p>
            <a:pPr indent="-317500" lvl="0" marL="457200" marR="0" rtl="0" algn="l">
              <a:lnSpc>
                <a:spcPct val="150000"/>
              </a:lnSpc>
              <a:spcBef>
                <a:spcPts val="0"/>
              </a:spcBef>
              <a:spcAft>
                <a:spcPts val="0"/>
              </a:spcAft>
              <a:buClr>
                <a:schemeClr val="dk1"/>
              </a:buClr>
              <a:buSzPts val="1400"/>
              <a:buFont typeface="Arial"/>
              <a:buChar char="●"/>
            </a:pPr>
            <a:r>
              <a:rPr lang="en" sz="1400">
                <a:solidFill>
                  <a:schemeClr val="dk1"/>
                </a:solidFill>
              </a:rPr>
              <a:t>We can reverse corruption if the diagnostic mode is available</a:t>
            </a:r>
            <a:endParaRPr sz="1400">
              <a:solidFill>
                <a:schemeClr val="dk1"/>
              </a:solidFill>
            </a:endParaRPr>
          </a:p>
          <a:p>
            <a:pPr indent="-317500" lvl="1" marL="914400" marR="0" rtl="0" algn="l">
              <a:lnSpc>
                <a:spcPct val="150000"/>
              </a:lnSpc>
              <a:spcBef>
                <a:spcPts val="0"/>
              </a:spcBef>
              <a:spcAft>
                <a:spcPts val="0"/>
              </a:spcAft>
              <a:buClr>
                <a:schemeClr val="dk1"/>
              </a:buClr>
              <a:buSzPts val="1400"/>
              <a:buChar char="○"/>
            </a:pPr>
            <a:r>
              <a:rPr lang="en">
                <a:solidFill>
                  <a:schemeClr val="dk1"/>
                </a:solidFill>
              </a:rPr>
              <a:t>Ex </a:t>
            </a:r>
            <a:r>
              <a:rPr b="1" lang="en">
                <a:solidFill>
                  <a:srgbClr val="434343"/>
                </a:solidFill>
              </a:rPr>
              <a:t>SIM Error 1009</a:t>
            </a:r>
            <a:endParaRPr>
              <a:solidFill>
                <a:schemeClr val="dk1"/>
              </a:solidFill>
            </a:endParaRPr>
          </a:p>
          <a:p>
            <a:pPr indent="-317500" lvl="0" marL="457200" marR="0" rtl="0" algn="l">
              <a:lnSpc>
                <a:spcPct val="150000"/>
              </a:lnSpc>
              <a:spcBef>
                <a:spcPts val="0"/>
              </a:spcBef>
              <a:spcAft>
                <a:spcPts val="0"/>
              </a:spcAft>
              <a:buClr>
                <a:schemeClr val="dk1"/>
              </a:buClr>
              <a:buSzPts val="1400"/>
              <a:buChar char="●"/>
            </a:pPr>
            <a:r>
              <a:rPr lang="en" sz="1400">
                <a:solidFill>
                  <a:schemeClr val="dk1"/>
                </a:solidFill>
              </a:rPr>
              <a:t>We can </a:t>
            </a:r>
            <a:r>
              <a:rPr lang="en" sz="1400">
                <a:solidFill>
                  <a:schemeClr val="dk1"/>
                </a:solidFill>
              </a:rPr>
              <a:t>consistently</a:t>
            </a:r>
            <a:r>
              <a:rPr lang="en" sz="1400">
                <a:solidFill>
                  <a:schemeClr val="dk1"/>
                </a:solidFill>
              </a:rPr>
              <a:t> corrupt the target drives</a:t>
            </a:r>
            <a:endParaRPr sz="1400">
              <a:solidFill>
                <a:schemeClr val="dk1"/>
              </a:solidFill>
            </a:endParaRPr>
          </a:p>
          <a:p>
            <a:pPr indent="-317500" lvl="0" marL="457200" marR="0" rtl="0" algn="l">
              <a:lnSpc>
                <a:spcPct val="150000"/>
              </a:lnSpc>
              <a:spcBef>
                <a:spcPts val="0"/>
              </a:spcBef>
              <a:spcAft>
                <a:spcPts val="0"/>
              </a:spcAft>
              <a:buClr>
                <a:schemeClr val="dk1"/>
              </a:buClr>
              <a:buSzPts val="1400"/>
              <a:buChar char="●"/>
            </a:pPr>
            <a:r>
              <a:rPr lang="en" sz="1400">
                <a:solidFill>
                  <a:schemeClr val="dk1"/>
                </a:solidFill>
              </a:rPr>
              <a:t>But…. we haven’t yet been able to reproduce the original target solution under observation</a:t>
            </a:r>
            <a:endParaRPr sz="1400">
              <a:solidFill>
                <a:schemeClr val="dk1"/>
              </a:solidFill>
            </a:endParaRPr>
          </a:p>
          <a:p>
            <a:pPr indent="0" lvl="0" marL="457200" marR="0" rtl="0" algn="l">
              <a:lnSpc>
                <a:spcPct val="150000"/>
              </a:lnSpc>
              <a:spcBef>
                <a:spcPts val="0"/>
              </a:spcBef>
              <a:spcAft>
                <a:spcPts val="0"/>
              </a:spcAft>
              <a:buNone/>
            </a:pPr>
            <a:r>
              <a:t/>
            </a:r>
            <a:endParaRPr sz="14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0" st="0"/>
                                            </p:txEl>
                                          </p:spTgt>
                                        </p:tgtEl>
                                        <p:attrNameLst>
                                          <p:attrName>style.visibility</p:attrName>
                                        </p:attrNameLst>
                                      </p:cBhvr>
                                      <p:to>
                                        <p:strVal val="visible"/>
                                      </p:to>
                                    </p:set>
                                    <p:animEffect filter="fade" transition="in">
                                      <p:cBhvr>
                                        <p:cTn dur="1000"/>
                                        <p:tgtEl>
                                          <p:spTgt spid="1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1" st="1"/>
                                            </p:txEl>
                                          </p:spTgt>
                                        </p:tgtEl>
                                        <p:attrNameLst>
                                          <p:attrName>style.visibility</p:attrName>
                                        </p:attrNameLst>
                                      </p:cBhvr>
                                      <p:to>
                                        <p:strVal val="visible"/>
                                      </p:to>
                                    </p:set>
                                    <p:animEffect filter="fade" transition="in">
                                      <p:cBhvr>
                                        <p:cTn dur="1000"/>
                                        <p:tgtEl>
                                          <p:spTgt spid="1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2" st="2"/>
                                            </p:txEl>
                                          </p:spTgt>
                                        </p:tgtEl>
                                        <p:attrNameLst>
                                          <p:attrName>style.visibility</p:attrName>
                                        </p:attrNameLst>
                                      </p:cBhvr>
                                      <p:to>
                                        <p:strVal val="visible"/>
                                      </p:to>
                                    </p:set>
                                    <p:animEffect filter="fade" transition="in">
                                      <p:cBhvr>
                                        <p:cTn dur="1000"/>
                                        <p:tgtEl>
                                          <p:spTgt spid="1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3" st="3"/>
                                            </p:txEl>
                                          </p:spTgt>
                                        </p:tgtEl>
                                        <p:attrNameLst>
                                          <p:attrName>style.visibility</p:attrName>
                                        </p:attrNameLst>
                                      </p:cBhvr>
                                      <p:to>
                                        <p:strVal val="visible"/>
                                      </p:to>
                                    </p:set>
                                    <p:animEffect filter="fade" transition="in">
                                      <p:cBhvr>
                                        <p:cTn dur="1000"/>
                                        <p:tgtEl>
                                          <p:spTgt spid="1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4" st="4"/>
                                            </p:txEl>
                                          </p:spTgt>
                                        </p:tgtEl>
                                        <p:attrNameLst>
                                          <p:attrName>style.visibility</p:attrName>
                                        </p:attrNameLst>
                                      </p:cBhvr>
                                      <p:to>
                                        <p:strVal val="visible"/>
                                      </p:to>
                                    </p:set>
                                    <p:animEffect filter="fade" transition="in">
                                      <p:cBhvr>
                                        <p:cTn dur="1000"/>
                                        <p:tgtEl>
                                          <p:spTgt spid="18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WIP++</a:t>
            </a:r>
            <a:endParaRPr sz="2400">
              <a:solidFill>
                <a:srgbClr val="000000"/>
              </a:solidFill>
            </a:endParaRPr>
          </a:p>
        </p:txBody>
      </p:sp>
      <p:sp>
        <p:nvSpPr>
          <p:cNvPr id="195" name="Google Shape;195;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000000"/>
              </a:buClr>
              <a:buSzPts val="1800"/>
              <a:buChar char="●"/>
            </a:pPr>
            <a:r>
              <a:rPr lang="en">
                <a:solidFill>
                  <a:srgbClr val="000000"/>
                </a:solidFill>
              </a:rPr>
              <a:t>Not all hackers are coders and not all coders are hackers</a:t>
            </a:r>
            <a:endParaRPr>
              <a:solidFill>
                <a:srgbClr val="000000"/>
              </a:solidFill>
            </a:endParaRPr>
          </a:p>
          <a:p>
            <a:pPr indent="-317500" lvl="1" marL="914400" rtl="0" algn="l">
              <a:lnSpc>
                <a:spcPct val="150000"/>
              </a:lnSpc>
              <a:spcBef>
                <a:spcPts val="0"/>
              </a:spcBef>
              <a:spcAft>
                <a:spcPts val="0"/>
              </a:spcAft>
              <a:buClr>
                <a:srgbClr val="000000"/>
              </a:buClr>
              <a:buSzPts val="1400"/>
              <a:buChar char="○"/>
            </a:pPr>
            <a:r>
              <a:rPr lang="en">
                <a:solidFill>
                  <a:srgbClr val="000000"/>
                </a:solidFill>
              </a:rPr>
              <a:t>Exclusion of non-coders makes my hacker spirit sad</a:t>
            </a:r>
            <a:endParaRPr>
              <a:solidFill>
                <a:srgbClr val="000000"/>
              </a:solidFill>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Written to help those that don’t code understand</a:t>
            </a:r>
            <a:endParaRPr>
              <a:solidFill>
                <a:srgbClr val="000000"/>
              </a:solidFill>
            </a:endParaRPr>
          </a:p>
          <a:p>
            <a:pPr indent="-317500" lvl="1" marL="914400" rtl="0" algn="l">
              <a:lnSpc>
                <a:spcPct val="150000"/>
              </a:lnSpc>
              <a:spcBef>
                <a:spcPts val="0"/>
              </a:spcBef>
              <a:spcAft>
                <a:spcPts val="0"/>
              </a:spcAft>
              <a:buClr>
                <a:srgbClr val="000000"/>
              </a:buClr>
              <a:buSzPts val="1400"/>
              <a:buChar char="○"/>
            </a:pPr>
            <a:r>
              <a:rPr lang="en">
                <a:solidFill>
                  <a:srgbClr val="000000"/>
                </a:solidFill>
              </a:rPr>
              <a:t>Code </a:t>
            </a:r>
            <a:r>
              <a:rPr lang="en">
                <a:solidFill>
                  <a:srgbClr val="000000"/>
                </a:solidFill>
              </a:rPr>
              <a:t>deliberately</a:t>
            </a:r>
            <a:r>
              <a:rPr lang="en">
                <a:solidFill>
                  <a:srgbClr val="000000"/>
                </a:solidFill>
              </a:rPr>
              <a:t> simplistic and procedural </a:t>
            </a:r>
            <a:endParaRPr>
              <a:solidFill>
                <a:srgbClr val="000000"/>
              </a:solidFill>
            </a:endParaRPr>
          </a:p>
          <a:p>
            <a:pPr indent="-317500" lvl="1" marL="914400" rtl="0" algn="l">
              <a:lnSpc>
                <a:spcPct val="150000"/>
              </a:lnSpc>
              <a:spcBef>
                <a:spcPts val="0"/>
              </a:spcBef>
              <a:spcAft>
                <a:spcPts val="0"/>
              </a:spcAft>
              <a:buClr>
                <a:srgbClr val="000000"/>
              </a:buClr>
              <a:buSzPts val="1400"/>
              <a:buChar char="○"/>
            </a:pPr>
            <a:r>
              <a:rPr lang="en"/>
              <a:t>I’d like to enable everyone to learn</a:t>
            </a:r>
            <a:endParaRPr>
              <a:solidFill>
                <a:srgbClr val="000000"/>
              </a:solidFill>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Python is the lingua franca of security, C is very useful</a:t>
            </a:r>
            <a:endParaRPr>
              <a:solidFill>
                <a:srgbClr val="000000"/>
              </a:solidFill>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GPL v3 : Sharing is Caring</a:t>
            </a:r>
            <a:endParaRPr>
              <a:solidFill>
                <a:srgbClr val="00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You’ll Need to DIY</a:t>
            </a:r>
            <a:endParaRPr/>
          </a:p>
        </p:txBody>
      </p:sp>
      <p:sp>
        <p:nvSpPr>
          <p:cNvPr id="201" name="Google Shape;201;p36"/>
          <p:cNvSpPr txBox="1"/>
          <p:nvPr>
            <p:ph idx="1" type="body"/>
          </p:nvPr>
        </p:nvSpPr>
        <p:spPr>
          <a:xfrm>
            <a:off x="311700" y="1017725"/>
            <a:ext cx="8520600" cy="4125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lang="en" sz="1200">
                <a:solidFill>
                  <a:schemeClr val="dk1"/>
                </a:solidFill>
              </a:rPr>
              <a:t>USB to TTL Adapter with a FTDI Chip FT232RL ($3-$15)</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Access to the TX RX &amp; GND pins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Power adapter (</a:t>
            </a:r>
            <a:r>
              <a:rPr i="1" lang="en" sz="1200">
                <a:solidFill>
                  <a:schemeClr val="dk1"/>
                </a:solidFill>
              </a:rPr>
              <a:t>or </a:t>
            </a:r>
            <a:r>
              <a:rPr lang="en" sz="1200">
                <a:solidFill>
                  <a:schemeClr val="dk1"/>
                </a:solidFill>
              </a:rPr>
              <a:t>TTL  with shared</a:t>
            </a:r>
            <a:r>
              <a:rPr lang="en" sz="1200"/>
              <a:t>-</a:t>
            </a:r>
            <a:r>
              <a:rPr lang="en" sz="1200">
                <a:solidFill>
                  <a:schemeClr val="dk1"/>
                </a:solidFill>
              </a:rPr>
              <a:t>host</a:t>
            </a:r>
            <a:r>
              <a:rPr lang="en" sz="1200"/>
              <a:t> </a:t>
            </a:r>
            <a:r>
              <a:rPr lang="en" sz="1200">
                <a:solidFill>
                  <a:schemeClr val="dk1"/>
                </a:solidFill>
              </a:rPr>
              <a:t>power)</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Code</a:t>
            </a:r>
            <a:endParaRPr sz="1200">
              <a:solidFill>
                <a:schemeClr val="dk1"/>
              </a:solidFill>
            </a:endParaRPr>
          </a:p>
          <a:p>
            <a:pPr indent="-304800" lvl="1" marL="914400" rtl="0" algn="l">
              <a:spcBef>
                <a:spcPts val="0"/>
              </a:spcBef>
              <a:spcAft>
                <a:spcPts val="0"/>
              </a:spcAft>
              <a:buSzPts val="1200"/>
              <a:buChar char="○"/>
            </a:pPr>
            <a:r>
              <a:rPr lang="en" sz="1200" u="sng">
                <a:solidFill>
                  <a:srgbClr val="1155CC"/>
                </a:solidFill>
                <a:hlinkClick r:id="rId3"/>
              </a:rPr>
              <a:t>https://github.com/anaaktge/naked-trill-hdd-recovery</a:t>
            </a:r>
            <a:r>
              <a:rPr lang="en" sz="1200">
                <a:solidFill>
                  <a:schemeClr val="dk1"/>
                </a:solidFill>
              </a:rPr>
              <a:t> </a:t>
            </a:r>
            <a:endParaRPr sz="1200">
              <a:solidFill>
                <a:schemeClr val="dk1"/>
              </a:solidFill>
            </a:endParaRPr>
          </a:p>
          <a:p>
            <a:pPr indent="-304800" lvl="1" marL="914400" rtl="0" algn="l">
              <a:spcBef>
                <a:spcPts val="0"/>
              </a:spcBef>
              <a:spcAft>
                <a:spcPts val="0"/>
              </a:spcAft>
              <a:buClr>
                <a:schemeClr val="dk1"/>
              </a:buClr>
              <a:buSzPts val="1200"/>
              <a:buChar char="○"/>
            </a:pPr>
            <a:r>
              <a:rPr lang="en" sz="1200">
                <a:solidFill>
                  <a:schemeClr val="dk1"/>
                </a:solidFill>
              </a:rPr>
              <a:t>PySerial module</a:t>
            </a:r>
            <a:endParaRPr sz="1200">
              <a:solidFill>
                <a:schemeClr val="dk1"/>
              </a:solidFill>
            </a:endParaRPr>
          </a:p>
          <a:p>
            <a:pPr indent="-304800" lvl="0" marL="457200" rtl="0" algn="l">
              <a:spcBef>
                <a:spcPts val="0"/>
              </a:spcBef>
              <a:spcAft>
                <a:spcPts val="0"/>
              </a:spcAft>
              <a:buClr>
                <a:schemeClr val="dk1"/>
              </a:buClr>
              <a:buSzPts val="1200"/>
              <a:buChar char="●"/>
            </a:pPr>
            <a:r>
              <a:rPr b="1" lang="en" sz="1200">
                <a:solidFill>
                  <a:schemeClr val="dk1"/>
                </a:solidFill>
              </a:rPr>
              <a:t>[ENCOURAGED] </a:t>
            </a:r>
            <a:r>
              <a:rPr lang="en" sz="1200"/>
              <a:t>install Screen </a:t>
            </a:r>
            <a:r>
              <a:rPr lang="en" sz="1200">
                <a:solidFill>
                  <a:schemeClr val="dk1"/>
                </a:solidFill>
              </a:rPr>
              <a:t>  </a:t>
            </a:r>
            <a:endParaRPr sz="1200">
              <a:solidFill>
                <a:schemeClr val="dk1"/>
              </a:solidFill>
            </a:endParaRPr>
          </a:p>
          <a:p>
            <a:pPr indent="-304800" lvl="0" marL="457200" rtl="0" algn="l">
              <a:spcBef>
                <a:spcPts val="0"/>
              </a:spcBef>
              <a:spcAft>
                <a:spcPts val="0"/>
              </a:spcAft>
              <a:buClr>
                <a:schemeClr val="dk1"/>
              </a:buClr>
              <a:buSzPts val="1200"/>
              <a:buChar char="●"/>
            </a:pPr>
            <a:r>
              <a:rPr b="1" lang="en" sz="1200">
                <a:solidFill>
                  <a:schemeClr val="dk1"/>
                </a:solidFill>
              </a:rPr>
              <a:t>[STRONGLY ENCOURAGED]</a:t>
            </a:r>
            <a:r>
              <a:rPr lang="en" sz="1200">
                <a:solidFill>
                  <a:schemeClr val="dk1"/>
                </a:solidFill>
              </a:rPr>
              <a:t> </a:t>
            </a:r>
            <a:endParaRPr sz="1200">
              <a:solidFill>
                <a:schemeClr val="dk1"/>
              </a:solidFill>
            </a:endParaRPr>
          </a:p>
          <a:p>
            <a:pPr indent="-304800" lvl="1" marL="914400" rtl="0" algn="l">
              <a:spcBef>
                <a:spcPts val="0"/>
              </a:spcBef>
              <a:spcAft>
                <a:spcPts val="0"/>
              </a:spcAft>
              <a:buClr>
                <a:schemeClr val="dk1"/>
              </a:buClr>
              <a:buSzPts val="1200"/>
              <a:buChar char="○"/>
            </a:pPr>
            <a:r>
              <a:rPr lang="en" sz="1200">
                <a:solidFill>
                  <a:schemeClr val="dk1"/>
                </a:solidFill>
              </a:rPr>
              <a:t>Test hard drives identical to the “patient”</a:t>
            </a:r>
            <a:endParaRPr sz="1200">
              <a:solidFill>
                <a:schemeClr val="dk1"/>
              </a:solidFill>
            </a:endParaRPr>
          </a:p>
          <a:p>
            <a:pPr indent="-304800" lvl="2" marL="1371600" rtl="0" algn="l">
              <a:spcBef>
                <a:spcPts val="0"/>
              </a:spcBef>
              <a:spcAft>
                <a:spcPts val="0"/>
              </a:spcAft>
              <a:buClr>
                <a:schemeClr val="dk1"/>
              </a:buClr>
              <a:buSzPts val="1200"/>
              <a:buChar char="■"/>
            </a:pPr>
            <a:r>
              <a:rPr lang="en" sz="1200">
                <a:solidFill>
                  <a:schemeClr val="dk1"/>
                </a:solidFill>
              </a:rPr>
              <a:t>Match the model number </a:t>
            </a:r>
            <a:endParaRPr sz="1200">
              <a:solidFill>
                <a:schemeClr val="dk1"/>
              </a:solidFill>
            </a:endParaRPr>
          </a:p>
          <a:p>
            <a:pPr indent="-304800" lvl="2" marL="1371600" rtl="0" algn="l">
              <a:spcBef>
                <a:spcPts val="0"/>
              </a:spcBef>
              <a:spcAft>
                <a:spcPts val="0"/>
              </a:spcAft>
              <a:buClr>
                <a:schemeClr val="dk1"/>
              </a:buClr>
              <a:buSzPts val="1200"/>
              <a:buChar char="■"/>
            </a:pPr>
            <a:r>
              <a:rPr lang="en" sz="1200">
                <a:solidFill>
                  <a:schemeClr val="dk1"/>
                </a:solidFill>
              </a:rPr>
              <a:t>Drive family of Pharaoh, Moose (ID via debug mode, model# OK)</a:t>
            </a:r>
            <a:endParaRPr sz="1200">
              <a:solidFill>
                <a:schemeClr val="dk1"/>
              </a:solidFill>
            </a:endParaRPr>
          </a:p>
          <a:p>
            <a:pPr indent="-304800" lvl="2" marL="1371600" rtl="0" algn="l">
              <a:spcBef>
                <a:spcPts val="0"/>
              </a:spcBef>
              <a:spcAft>
                <a:spcPts val="0"/>
              </a:spcAft>
              <a:buClr>
                <a:schemeClr val="dk1"/>
              </a:buClr>
              <a:buSzPts val="1200"/>
              <a:buChar char="■"/>
            </a:pPr>
            <a:r>
              <a:rPr lang="en" sz="1200">
                <a:solidFill>
                  <a:schemeClr val="dk1"/>
                </a:solidFill>
              </a:rPr>
              <a:t>Firmware versions</a:t>
            </a:r>
            <a:endParaRPr sz="1200">
              <a:solidFill>
                <a:schemeClr val="dk1"/>
              </a:solidFill>
            </a:endParaRPr>
          </a:p>
          <a:p>
            <a:pPr indent="-304800" lvl="3" marL="1828800" rtl="0" algn="l">
              <a:spcBef>
                <a:spcPts val="0"/>
              </a:spcBef>
              <a:spcAft>
                <a:spcPts val="0"/>
              </a:spcAft>
              <a:buClr>
                <a:schemeClr val="dk1"/>
              </a:buClr>
              <a:buSzPts val="1200"/>
              <a:buChar char="●"/>
            </a:pPr>
            <a:r>
              <a:rPr lang="en" sz="1200">
                <a:solidFill>
                  <a:schemeClr val="dk1"/>
                </a:solidFill>
              </a:rPr>
              <a:t>This type of corruption </a:t>
            </a:r>
            <a:r>
              <a:rPr lang="en" sz="1200"/>
              <a:t>may</a:t>
            </a:r>
            <a:r>
              <a:rPr lang="en" sz="1200">
                <a:solidFill>
                  <a:schemeClr val="dk1"/>
                </a:solidFill>
              </a:rPr>
              <a:t> </a:t>
            </a:r>
            <a:r>
              <a:rPr b="1" lang="en" sz="1200">
                <a:solidFill>
                  <a:schemeClr val="dk1"/>
                </a:solidFill>
              </a:rPr>
              <a:t>not</a:t>
            </a:r>
            <a:r>
              <a:rPr lang="en" sz="1200">
                <a:solidFill>
                  <a:schemeClr val="dk1"/>
                </a:solidFill>
              </a:rPr>
              <a:t> occur in Dell specific fw version JC4A</a:t>
            </a:r>
            <a:endParaRPr sz="1200">
              <a:solidFill>
                <a:schemeClr val="dk1"/>
              </a:solidFill>
            </a:endParaRPr>
          </a:p>
          <a:p>
            <a:pPr indent="-304800" lvl="3" marL="1828800" rtl="0" algn="l">
              <a:spcBef>
                <a:spcPts val="0"/>
              </a:spcBef>
              <a:spcAft>
                <a:spcPts val="0"/>
              </a:spcAft>
              <a:buClr>
                <a:schemeClr val="dk1"/>
              </a:buClr>
              <a:buSzPts val="1200"/>
              <a:buChar char="●"/>
            </a:pPr>
            <a:r>
              <a:rPr lang="en" sz="1200">
                <a:solidFill>
                  <a:schemeClr val="dk1"/>
                </a:solidFill>
              </a:rPr>
              <a:t>Apple fw has its own set of rules too</a:t>
            </a:r>
            <a:endParaRPr sz="12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Setup </a:t>
            </a:r>
            <a:endParaRPr/>
          </a:p>
        </p:txBody>
      </p:sp>
      <p:pic>
        <p:nvPicPr>
          <p:cNvPr id="207" name="Google Shape;207;p37"/>
          <p:cNvPicPr preferRelativeResize="0"/>
          <p:nvPr/>
        </p:nvPicPr>
        <p:blipFill>
          <a:blip r:embed="rId3">
            <a:alphaModFix/>
          </a:blip>
          <a:stretch>
            <a:fillRect/>
          </a:stretch>
        </p:blipFill>
        <p:spPr>
          <a:xfrm>
            <a:off x="168000" y="1112350"/>
            <a:ext cx="2616126" cy="3376524"/>
          </a:xfrm>
          <a:prstGeom prst="rect">
            <a:avLst/>
          </a:prstGeom>
          <a:noFill/>
          <a:ln cap="flat" cmpd="sng" w="38100">
            <a:solidFill>
              <a:srgbClr val="000000"/>
            </a:solidFill>
            <a:prstDash val="solid"/>
            <a:round/>
            <a:headEnd len="sm" w="sm" type="none"/>
            <a:tailEnd len="sm" w="sm" type="none"/>
          </a:ln>
        </p:spPr>
      </p:pic>
      <p:pic>
        <p:nvPicPr>
          <p:cNvPr id="208" name="Google Shape;208;p37"/>
          <p:cNvPicPr preferRelativeResize="0"/>
          <p:nvPr/>
        </p:nvPicPr>
        <p:blipFill>
          <a:blip r:embed="rId4">
            <a:alphaModFix/>
          </a:blip>
          <a:stretch>
            <a:fillRect/>
          </a:stretch>
        </p:blipFill>
        <p:spPr>
          <a:xfrm>
            <a:off x="2827900" y="1307225"/>
            <a:ext cx="3309424" cy="3023151"/>
          </a:xfrm>
          <a:prstGeom prst="rect">
            <a:avLst/>
          </a:prstGeom>
          <a:noFill/>
          <a:ln cap="flat" cmpd="sng" w="38100">
            <a:solidFill>
              <a:srgbClr val="000000"/>
            </a:solidFill>
            <a:prstDash val="solid"/>
            <a:round/>
            <a:headEnd len="sm" w="sm" type="none"/>
            <a:tailEnd len="sm" w="sm" type="none"/>
          </a:ln>
        </p:spPr>
      </p:pic>
      <p:pic>
        <p:nvPicPr>
          <p:cNvPr id="209" name="Google Shape;209;p37"/>
          <p:cNvPicPr preferRelativeResize="0"/>
          <p:nvPr/>
        </p:nvPicPr>
        <p:blipFill>
          <a:blip r:embed="rId5">
            <a:alphaModFix/>
          </a:blip>
          <a:stretch>
            <a:fillRect/>
          </a:stretch>
        </p:blipFill>
        <p:spPr>
          <a:xfrm>
            <a:off x="6181100" y="1112350"/>
            <a:ext cx="2876700" cy="3376524"/>
          </a:xfrm>
          <a:prstGeom prst="rect">
            <a:avLst/>
          </a:prstGeom>
          <a:noFill/>
          <a:ln cap="flat" cmpd="sng" w="38100">
            <a:solidFill>
              <a:srgbClr val="000000"/>
            </a:solidFill>
            <a:prstDash val="solid"/>
            <a:round/>
            <a:headEnd len="sm" w="sm" type="none"/>
            <a:tailEnd len="sm" w="sm" type="none"/>
          </a:ln>
        </p:spPr>
      </p:pic>
      <p:cxnSp>
        <p:nvCxnSpPr>
          <p:cNvPr id="210" name="Google Shape;210;p37"/>
          <p:cNvCxnSpPr/>
          <p:nvPr/>
        </p:nvCxnSpPr>
        <p:spPr>
          <a:xfrm>
            <a:off x="4952400" y="3196225"/>
            <a:ext cx="132000" cy="243900"/>
          </a:xfrm>
          <a:prstGeom prst="straightConnector1">
            <a:avLst/>
          </a:prstGeom>
          <a:noFill/>
          <a:ln cap="flat" cmpd="sng" w="28575">
            <a:solidFill>
              <a:srgbClr val="FF0000"/>
            </a:solidFill>
            <a:prstDash val="solid"/>
            <a:round/>
            <a:headEnd len="med" w="med" type="none"/>
            <a:tailEnd len="med" w="med" type="none"/>
          </a:ln>
        </p:spPr>
      </p:cxnSp>
      <p:cxnSp>
        <p:nvCxnSpPr>
          <p:cNvPr id="211" name="Google Shape;211;p37"/>
          <p:cNvCxnSpPr/>
          <p:nvPr/>
        </p:nvCxnSpPr>
        <p:spPr>
          <a:xfrm flipH="1">
            <a:off x="5216600" y="3165725"/>
            <a:ext cx="203400" cy="264300"/>
          </a:xfrm>
          <a:prstGeom prst="straightConnector1">
            <a:avLst/>
          </a:prstGeom>
          <a:noFill/>
          <a:ln cap="flat" cmpd="sng" w="28575">
            <a:solidFill>
              <a:srgbClr val="FF0000"/>
            </a:solidFill>
            <a:prstDash val="solid"/>
            <a:round/>
            <a:headEnd len="med" w="med" type="none"/>
            <a:tailEnd len="med" w="med" type="none"/>
          </a:ln>
        </p:spPr>
      </p:cxnSp>
      <p:sp>
        <p:nvSpPr>
          <p:cNvPr id="212" name="Google Shape;212;p37"/>
          <p:cNvSpPr/>
          <p:nvPr/>
        </p:nvSpPr>
        <p:spPr>
          <a:xfrm>
            <a:off x="4454325" y="2911600"/>
            <a:ext cx="1463700" cy="3354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980000"/>
                </a:solidFill>
                <a:latin typeface="Vesper Libre"/>
                <a:ea typeface="Vesper Libre"/>
                <a:cs typeface="Vesper Libre"/>
                <a:sym typeface="Vesper Libre"/>
              </a:rPr>
              <a:t>r</a:t>
            </a:r>
            <a:r>
              <a:rPr b="1" lang="en" sz="1800">
                <a:solidFill>
                  <a:srgbClr val="980000"/>
                </a:solidFill>
                <a:latin typeface="Vesper Libre"/>
                <a:ea typeface="Vesper Libre"/>
                <a:cs typeface="Vesper Libre"/>
                <a:sym typeface="Vesper Libre"/>
              </a:rPr>
              <a:t>ead points</a:t>
            </a:r>
            <a:endParaRPr b="1" sz="1800">
              <a:solidFill>
                <a:srgbClr val="980000"/>
              </a:solidFill>
              <a:latin typeface="Vesper Libre"/>
              <a:ea typeface="Vesper Libre"/>
              <a:cs typeface="Vesper Libre"/>
              <a:sym typeface="Vesper Libre"/>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38"/>
          <p:cNvSpPr txBox="1"/>
          <p:nvPr>
            <p:ph type="title"/>
          </p:nvPr>
        </p:nvSpPr>
        <p:spPr>
          <a:xfrm>
            <a:off x="168550" y="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Connection Layout</a:t>
            </a:r>
            <a:endParaRPr/>
          </a:p>
        </p:txBody>
      </p:sp>
      <p:pic>
        <p:nvPicPr>
          <p:cNvPr id="218" name="Google Shape;218;p38"/>
          <p:cNvPicPr preferRelativeResize="0"/>
          <p:nvPr/>
        </p:nvPicPr>
        <p:blipFill>
          <a:blip r:embed="rId3">
            <a:alphaModFix/>
          </a:blip>
          <a:stretch>
            <a:fillRect/>
          </a:stretch>
        </p:blipFill>
        <p:spPr>
          <a:xfrm>
            <a:off x="152400" y="725100"/>
            <a:ext cx="5687997" cy="4265998"/>
          </a:xfrm>
          <a:prstGeom prst="rect">
            <a:avLst/>
          </a:prstGeom>
          <a:noFill/>
          <a:ln>
            <a:noFill/>
          </a:ln>
        </p:spPr>
      </p:pic>
      <p:sp>
        <p:nvSpPr>
          <p:cNvPr id="219" name="Google Shape;219;p38"/>
          <p:cNvSpPr txBox="1"/>
          <p:nvPr/>
        </p:nvSpPr>
        <p:spPr>
          <a:xfrm>
            <a:off x="5833550" y="777800"/>
            <a:ext cx="3006300" cy="421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a:p>
            <a:pPr indent="0" lvl="0" marL="0" rtl="0" algn="ctr">
              <a:spcBef>
                <a:spcPts val="0"/>
              </a:spcBef>
              <a:spcAft>
                <a:spcPts val="0"/>
              </a:spcAft>
              <a:buNone/>
            </a:pPr>
            <a:r>
              <a:t/>
            </a:r>
            <a:endParaRPr>
              <a:latin typeface="Nunito"/>
              <a:ea typeface="Nunito"/>
              <a:cs typeface="Nunito"/>
              <a:sym typeface="Nunito"/>
            </a:endParaRPr>
          </a:p>
          <a:p>
            <a:pPr indent="0" lvl="0" marL="0" rtl="0" algn="ctr">
              <a:spcBef>
                <a:spcPts val="0"/>
              </a:spcBef>
              <a:spcAft>
                <a:spcPts val="0"/>
              </a:spcAft>
              <a:buNone/>
            </a:pPr>
            <a:r>
              <a:rPr lang="en" sz="2400">
                <a:latin typeface="Nunito"/>
                <a:ea typeface="Nunito"/>
                <a:cs typeface="Nunito"/>
                <a:sym typeface="Nunito"/>
              </a:rPr>
              <a:t>Pin Set-Up</a:t>
            </a:r>
            <a:endParaRPr sz="2400">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317500" lvl="0" marL="457200" rtl="0" algn="l">
              <a:lnSpc>
                <a:spcPct val="115000"/>
              </a:lnSpc>
              <a:spcBef>
                <a:spcPts val="0"/>
              </a:spcBef>
              <a:spcAft>
                <a:spcPts val="0"/>
              </a:spcAft>
              <a:buSzPts val="1400"/>
              <a:buFont typeface="Nunito"/>
              <a:buChar char="●"/>
            </a:pPr>
            <a:r>
              <a:rPr lang="en">
                <a:solidFill>
                  <a:schemeClr val="dk1"/>
                </a:solidFill>
                <a:latin typeface="Nunito"/>
                <a:ea typeface="Nunito"/>
                <a:cs typeface="Nunito"/>
                <a:sym typeface="Nunito"/>
              </a:rPr>
              <a:t>RX on TTL matches the TX on the HDD</a:t>
            </a:r>
            <a:endParaRPr>
              <a:solidFill>
                <a:schemeClr val="dk1"/>
              </a:solidFill>
              <a:latin typeface="Nunito"/>
              <a:ea typeface="Nunito"/>
              <a:cs typeface="Nunito"/>
              <a:sym typeface="Nunito"/>
            </a:endParaRPr>
          </a:p>
          <a:p>
            <a:pPr indent="-317500" lvl="0" marL="457200" rtl="0" algn="l">
              <a:lnSpc>
                <a:spcPct val="115000"/>
              </a:lnSpc>
              <a:spcBef>
                <a:spcPts val="1000"/>
              </a:spcBef>
              <a:spcAft>
                <a:spcPts val="0"/>
              </a:spcAft>
              <a:buClr>
                <a:schemeClr val="dk1"/>
              </a:buClr>
              <a:buSzPts val="1400"/>
              <a:buFont typeface="Nunito"/>
              <a:buChar char="●"/>
            </a:pPr>
            <a:r>
              <a:rPr lang="en">
                <a:solidFill>
                  <a:schemeClr val="dk1"/>
                </a:solidFill>
                <a:latin typeface="Nunito"/>
                <a:ea typeface="Nunito"/>
                <a:cs typeface="Nunito"/>
                <a:sym typeface="Nunito"/>
              </a:rPr>
              <a:t>GND is 3rd to the left from SATA with PCB facing up</a:t>
            </a:r>
            <a:endParaRPr>
              <a:solidFill>
                <a:schemeClr val="dk1"/>
              </a:solidFill>
              <a:latin typeface="Nunito"/>
              <a:ea typeface="Nunito"/>
              <a:cs typeface="Nunito"/>
              <a:sym typeface="Nunito"/>
            </a:endParaRPr>
          </a:p>
          <a:p>
            <a:pPr indent="-317500" lvl="0" marL="457200" rtl="0" algn="l">
              <a:lnSpc>
                <a:spcPct val="115000"/>
              </a:lnSpc>
              <a:spcBef>
                <a:spcPts val="1000"/>
              </a:spcBef>
              <a:spcAft>
                <a:spcPts val="1000"/>
              </a:spcAft>
              <a:buClr>
                <a:schemeClr val="dk1"/>
              </a:buClr>
              <a:buSzPts val="1400"/>
              <a:buFont typeface="Nunito"/>
              <a:buChar char="●"/>
            </a:pPr>
            <a:r>
              <a:rPr lang="en">
                <a:solidFill>
                  <a:schemeClr val="dk1"/>
                </a:solidFill>
                <a:latin typeface="Nunito"/>
                <a:ea typeface="Nunito"/>
                <a:cs typeface="Nunito"/>
                <a:sym typeface="Nunito"/>
              </a:rPr>
              <a:t>[power connector not shown]</a:t>
            </a:r>
            <a:endParaRPr>
              <a:solidFill>
                <a:schemeClr val="dk1"/>
              </a:solidFill>
              <a:latin typeface="Nunito"/>
              <a:ea typeface="Nunito"/>
              <a:cs typeface="Nunito"/>
              <a:sym typeface="Nuni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9"/>
          <p:cNvSpPr txBox="1"/>
          <p:nvPr>
            <p:ph type="title"/>
          </p:nvPr>
        </p:nvSpPr>
        <p:spPr>
          <a:xfrm>
            <a:off x="490250" y="450150"/>
            <a:ext cx="82743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Please Be Very Careful!</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sz="1800"/>
              <a:t>Not everything done in firmware can be undone.</a:t>
            </a:r>
            <a:endParaRPr sz="18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Got This!</a:t>
            </a:r>
            <a:endParaRPr/>
          </a:p>
        </p:txBody>
      </p:sp>
      <p:sp>
        <p:nvSpPr>
          <p:cNvPr id="230" name="Google Shape;230;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000000"/>
              </a:buClr>
              <a:buSzPts val="1400"/>
              <a:buAutoNum type="arabicPeriod"/>
            </a:pPr>
            <a:r>
              <a:rPr lang="en" sz="1400">
                <a:solidFill>
                  <a:srgbClr val="000000"/>
                </a:solidFill>
              </a:rPr>
              <a:t>Get software installed and in order</a:t>
            </a:r>
            <a:endParaRPr sz="1400">
              <a:solidFill>
                <a:srgbClr val="000000"/>
              </a:solidFill>
            </a:endParaRPr>
          </a:p>
          <a:p>
            <a:pPr indent="-304800" lvl="1" marL="914400" rtl="0" algn="l">
              <a:lnSpc>
                <a:spcPct val="150000"/>
              </a:lnSpc>
              <a:spcBef>
                <a:spcPts val="0"/>
              </a:spcBef>
              <a:spcAft>
                <a:spcPts val="0"/>
              </a:spcAft>
              <a:buClr>
                <a:srgbClr val="000000"/>
              </a:buClr>
              <a:buSzPts val="1200"/>
              <a:buChar char="○"/>
            </a:pPr>
            <a:r>
              <a:rPr lang="en" sz="1200">
                <a:solidFill>
                  <a:srgbClr val="000000"/>
                </a:solidFill>
              </a:rPr>
              <a:t>chmod is your friend</a:t>
            </a:r>
            <a:endParaRPr sz="1200">
              <a:solidFill>
                <a:srgbClr val="000000"/>
              </a:solidFill>
            </a:endParaRPr>
          </a:p>
          <a:p>
            <a:pPr indent="-317500" lvl="0" marL="457200" rtl="0" algn="l">
              <a:lnSpc>
                <a:spcPct val="150000"/>
              </a:lnSpc>
              <a:spcBef>
                <a:spcPts val="0"/>
              </a:spcBef>
              <a:spcAft>
                <a:spcPts val="0"/>
              </a:spcAft>
              <a:buClr>
                <a:srgbClr val="000000"/>
              </a:buClr>
              <a:buSzPts val="1400"/>
              <a:buAutoNum type="arabicPeriod"/>
            </a:pPr>
            <a:r>
              <a:rPr lang="en" sz="1400">
                <a:solidFill>
                  <a:srgbClr val="000000"/>
                </a:solidFill>
              </a:rPr>
              <a:t>Hook up connectors</a:t>
            </a:r>
            <a:endParaRPr sz="1400">
              <a:solidFill>
                <a:srgbClr val="000000"/>
              </a:solidFill>
            </a:endParaRPr>
          </a:p>
          <a:p>
            <a:pPr indent="-304800" lvl="1" marL="914400" rtl="0" algn="l">
              <a:lnSpc>
                <a:spcPct val="150000"/>
              </a:lnSpc>
              <a:spcBef>
                <a:spcPts val="0"/>
              </a:spcBef>
              <a:spcAft>
                <a:spcPts val="0"/>
              </a:spcAft>
              <a:buClr>
                <a:srgbClr val="000000"/>
              </a:buClr>
              <a:buSzPts val="1200"/>
              <a:buChar char="○"/>
            </a:pPr>
            <a:r>
              <a:rPr lang="en" sz="1200">
                <a:solidFill>
                  <a:srgbClr val="000000"/>
                </a:solidFill>
              </a:rPr>
              <a:t>double check your connectors</a:t>
            </a:r>
            <a:endParaRPr sz="1200">
              <a:solidFill>
                <a:srgbClr val="000000"/>
              </a:solidFill>
            </a:endParaRPr>
          </a:p>
          <a:p>
            <a:pPr indent="-317500" lvl="0" marL="457200" rtl="0" algn="l">
              <a:lnSpc>
                <a:spcPct val="150000"/>
              </a:lnSpc>
              <a:spcBef>
                <a:spcPts val="0"/>
              </a:spcBef>
              <a:spcAft>
                <a:spcPts val="0"/>
              </a:spcAft>
              <a:buClr>
                <a:srgbClr val="000000"/>
              </a:buClr>
              <a:buSzPts val="1400"/>
              <a:buAutoNum type="arabicPeriod"/>
            </a:pPr>
            <a:r>
              <a:rPr lang="en" sz="1400">
                <a:solidFill>
                  <a:srgbClr val="000000"/>
                </a:solidFill>
              </a:rPr>
              <a:t>Determine what port your os assigned</a:t>
            </a:r>
            <a:endParaRPr sz="1400">
              <a:solidFill>
                <a:srgbClr val="000000"/>
              </a:solidFill>
            </a:endParaRPr>
          </a:p>
          <a:p>
            <a:pPr indent="-304800" lvl="1" marL="914400" rtl="0" algn="l">
              <a:lnSpc>
                <a:spcPct val="150000"/>
              </a:lnSpc>
              <a:spcBef>
                <a:spcPts val="0"/>
              </a:spcBef>
              <a:spcAft>
                <a:spcPts val="0"/>
              </a:spcAft>
              <a:buClr>
                <a:srgbClr val="000000"/>
              </a:buClr>
              <a:buSzPts val="1200"/>
              <a:buChar char="○"/>
            </a:pPr>
            <a:r>
              <a:rPr lang="en" sz="1200">
                <a:solidFill>
                  <a:srgbClr val="000000"/>
                </a:solidFill>
              </a:rPr>
              <a:t>ex) COM1 on windows, ttyusb0 on linux</a:t>
            </a:r>
            <a:endParaRPr sz="1200">
              <a:solidFill>
                <a:srgbClr val="000000"/>
              </a:solidFill>
            </a:endParaRPr>
          </a:p>
          <a:p>
            <a:pPr indent="-304800" lvl="1" marL="914400" rtl="0" algn="l">
              <a:lnSpc>
                <a:spcPct val="150000"/>
              </a:lnSpc>
              <a:spcBef>
                <a:spcPts val="0"/>
              </a:spcBef>
              <a:spcAft>
                <a:spcPts val="0"/>
              </a:spcAft>
              <a:buClr>
                <a:srgbClr val="000000"/>
              </a:buClr>
              <a:buSzPts val="1200"/>
              <a:buChar char="○"/>
            </a:pPr>
            <a:r>
              <a:rPr lang="en" sz="1200">
                <a:solidFill>
                  <a:srgbClr val="000000"/>
                </a:solidFill>
              </a:rPr>
              <a:t>linux: </a:t>
            </a:r>
            <a:endParaRPr sz="1200">
              <a:solidFill>
                <a:srgbClr val="000000"/>
              </a:solidFill>
            </a:endParaRPr>
          </a:p>
          <a:p>
            <a:pPr indent="-304800" lvl="2" marL="1371600" rtl="0" algn="l">
              <a:lnSpc>
                <a:spcPct val="150000"/>
              </a:lnSpc>
              <a:spcBef>
                <a:spcPts val="0"/>
              </a:spcBef>
              <a:spcAft>
                <a:spcPts val="0"/>
              </a:spcAft>
              <a:buClr>
                <a:srgbClr val="000000"/>
              </a:buClr>
              <a:buSzPts val="1200"/>
              <a:buChar char="■"/>
            </a:pPr>
            <a:r>
              <a:rPr lang="en" sz="1200">
                <a:solidFill>
                  <a:srgbClr val="000000"/>
                </a:solidFill>
              </a:rPr>
              <a:t>we used dmesg to check </a:t>
            </a:r>
            <a:endParaRPr sz="1200">
              <a:solidFill>
                <a:srgbClr val="000000"/>
              </a:solidFill>
            </a:endParaRPr>
          </a:p>
          <a:p>
            <a:pPr indent="-304800" lvl="2" marL="1371600" rtl="0" algn="l">
              <a:lnSpc>
                <a:spcPct val="150000"/>
              </a:lnSpc>
              <a:spcBef>
                <a:spcPts val="0"/>
              </a:spcBef>
              <a:spcAft>
                <a:spcPts val="0"/>
              </a:spcAft>
              <a:buClr>
                <a:srgbClr val="000000"/>
              </a:buClr>
              <a:buSzPts val="1200"/>
              <a:buChar char="■"/>
            </a:pPr>
            <a:r>
              <a:rPr lang="en" sz="1200">
                <a:solidFill>
                  <a:srgbClr val="000000"/>
                </a:solidFill>
              </a:rPr>
              <a:t>Screen to vet a manual connection</a:t>
            </a:r>
            <a:endParaRPr sz="1200">
              <a:solidFill>
                <a:srgbClr val="000000"/>
              </a:solidFill>
            </a:endParaRPr>
          </a:p>
          <a:p>
            <a:pPr indent="-317500" lvl="0" marL="457200" rtl="0" algn="l">
              <a:lnSpc>
                <a:spcPct val="150000"/>
              </a:lnSpc>
              <a:spcBef>
                <a:spcPts val="0"/>
              </a:spcBef>
              <a:spcAft>
                <a:spcPts val="0"/>
              </a:spcAft>
              <a:buClr>
                <a:srgbClr val="000000"/>
              </a:buClr>
              <a:buSzPts val="1400"/>
              <a:buAutoNum type="arabicPeriod"/>
            </a:pPr>
            <a:r>
              <a:rPr lang="en" sz="1400">
                <a:solidFill>
                  <a:srgbClr val="000000"/>
                </a:solidFill>
              </a:rPr>
              <a:t>Run scripts with required arguments in specified order.</a:t>
            </a:r>
            <a:r>
              <a:rPr b="1" lang="en">
                <a:solidFill>
                  <a:srgbClr val="980000"/>
                </a:solidFill>
                <a:latin typeface="Special Elite"/>
                <a:ea typeface="Special Elite"/>
                <a:cs typeface="Special Elite"/>
                <a:sym typeface="Special Elite"/>
              </a:rPr>
              <a:t>RTFM.</a:t>
            </a:r>
            <a:endParaRPr b="1">
              <a:solidFill>
                <a:srgbClr val="980000"/>
              </a:solidFill>
              <a:latin typeface="Special Elite"/>
              <a:ea typeface="Special Elite"/>
              <a:cs typeface="Special Elite"/>
              <a:sym typeface="Special Elite"/>
            </a:endParaRPr>
          </a:p>
          <a:p>
            <a:pPr indent="-317500" lvl="1" marL="914400" rtl="0" algn="l">
              <a:lnSpc>
                <a:spcPct val="150000"/>
              </a:lnSpc>
              <a:spcBef>
                <a:spcPts val="0"/>
              </a:spcBef>
              <a:spcAft>
                <a:spcPts val="0"/>
              </a:spcAft>
              <a:buClr>
                <a:srgbClr val="000000"/>
              </a:buClr>
              <a:buSzPts val="1400"/>
              <a:buChar char="○"/>
            </a:pPr>
            <a:r>
              <a:rPr lang="en">
                <a:solidFill>
                  <a:srgbClr val="000000"/>
                </a:solidFill>
              </a:rPr>
              <a:t>listen carefully in case of short pins</a:t>
            </a:r>
            <a:endParaRPr>
              <a:solidFill>
                <a:srgbClr val="000000"/>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Like a G(list) Six</a:t>
            </a:r>
            <a:endParaRPr/>
          </a:p>
        </p:txBody>
      </p:sp>
      <p:pic>
        <p:nvPicPr>
          <p:cNvPr id="236" name="Google Shape;236;p41"/>
          <p:cNvPicPr preferRelativeResize="0"/>
          <p:nvPr/>
        </p:nvPicPr>
        <p:blipFill>
          <a:blip r:embed="rId3">
            <a:alphaModFix/>
          </a:blip>
          <a:stretch>
            <a:fillRect/>
          </a:stretch>
        </p:blipFill>
        <p:spPr>
          <a:xfrm>
            <a:off x="311700" y="1017725"/>
            <a:ext cx="8520603" cy="40842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5"/>
          <p:cNvSpPr txBox="1"/>
          <p:nvPr>
            <p:ph type="title"/>
          </p:nvPr>
        </p:nvSpPr>
        <p:spPr>
          <a:xfrm>
            <a:off x="292625" y="477100"/>
            <a:ext cx="2808000" cy="36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MrDe4d</a:t>
            </a:r>
            <a:endParaRPr/>
          </a:p>
        </p:txBody>
      </p:sp>
      <p:sp>
        <p:nvSpPr>
          <p:cNvPr id="68" name="Google Shape;68;p15"/>
          <p:cNvSpPr txBox="1"/>
          <p:nvPr>
            <p:ph idx="1" type="body"/>
          </p:nvPr>
        </p:nvSpPr>
        <p:spPr>
          <a:xfrm>
            <a:off x="292625" y="946550"/>
            <a:ext cx="5911200" cy="39567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000000"/>
              </a:buClr>
              <a:buSzPts val="1200"/>
              <a:buChar char="●"/>
            </a:pPr>
            <a:r>
              <a:rPr lang="en">
                <a:solidFill>
                  <a:srgbClr val="000000"/>
                </a:solidFill>
              </a:rPr>
              <a:t>Primary researcher; named the project</a:t>
            </a:r>
            <a:endParaRPr>
              <a:solidFill>
                <a:srgbClr val="000000"/>
              </a:solidFill>
            </a:endParaRPr>
          </a:p>
          <a:p>
            <a:pPr indent="-304800" lvl="0" marL="457200" rtl="0" algn="l">
              <a:lnSpc>
                <a:spcPct val="200000"/>
              </a:lnSpc>
              <a:spcBef>
                <a:spcPts val="0"/>
              </a:spcBef>
              <a:spcAft>
                <a:spcPts val="0"/>
              </a:spcAft>
              <a:buClr>
                <a:srgbClr val="000000"/>
              </a:buClr>
              <a:buSzPts val="1200"/>
              <a:buChar char="●"/>
            </a:pPr>
            <a:r>
              <a:rPr lang="en">
                <a:solidFill>
                  <a:schemeClr val="dk1"/>
                </a:solidFill>
              </a:rPr>
              <a:t>T</a:t>
            </a:r>
            <a:r>
              <a:rPr lang="en">
                <a:solidFill>
                  <a:schemeClr val="dk1"/>
                </a:solidFill>
              </a:rPr>
              <a:t>alks at D</a:t>
            </a:r>
            <a:r>
              <a:rPr lang="en"/>
              <a:t>EF CON, </a:t>
            </a:r>
            <a:r>
              <a:rPr lang="en">
                <a:solidFill>
                  <a:schemeClr val="dk1"/>
                </a:solidFill>
              </a:rPr>
              <a:t>HushCon, Teardown, &amp; Arch Reactor Hackerspace in STL</a:t>
            </a:r>
            <a:endParaRPr>
              <a:solidFill>
                <a:srgbClr val="000000"/>
              </a:solidFill>
            </a:endParaRPr>
          </a:p>
          <a:p>
            <a:pPr indent="-304800" lvl="0" marL="457200" rtl="0" algn="l">
              <a:lnSpc>
                <a:spcPct val="200000"/>
              </a:lnSpc>
              <a:spcBef>
                <a:spcPts val="0"/>
              </a:spcBef>
              <a:spcAft>
                <a:spcPts val="0"/>
              </a:spcAft>
              <a:buClr>
                <a:srgbClr val="000000"/>
              </a:buClr>
              <a:buSzPts val="1200"/>
              <a:buChar char="●"/>
            </a:pPr>
            <a:r>
              <a:rPr lang="en">
                <a:solidFill>
                  <a:srgbClr val="000000"/>
                </a:solidFill>
              </a:rPr>
              <a:t>Co-founded Revenant Data</a:t>
            </a:r>
            <a:endParaRPr>
              <a:solidFill>
                <a:srgbClr val="000000"/>
              </a:solidFill>
            </a:endParaRPr>
          </a:p>
          <a:p>
            <a:pPr indent="-304800" lvl="0" marL="457200" rtl="0" algn="l">
              <a:lnSpc>
                <a:spcPct val="200000"/>
              </a:lnSpc>
              <a:spcBef>
                <a:spcPts val="0"/>
              </a:spcBef>
              <a:spcAft>
                <a:spcPts val="0"/>
              </a:spcAft>
              <a:buClr>
                <a:srgbClr val="000000"/>
              </a:buClr>
              <a:buSzPts val="1200"/>
              <a:buChar char="●"/>
            </a:pPr>
            <a:r>
              <a:rPr lang="en">
                <a:solidFill>
                  <a:srgbClr val="000000"/>
                </a:solidFill>
              </a:rPr>
              <a:t>Independent research: SMR technology, AFH manipulation in Seagates, MicroJOGs concepts and control</a:t>
            </a:r>
            <a:endParaRPr>
              <a:solidFill>
                <a:srgbClr val="000000"/>
              </a:solidFill>
            </a:endParaRPr>
          </a:p>
          <a:p>
            <a:pPr indent="-304800" lvl="0" marL="457200" rtl="0" algn="l">
              <a:lnSpc>
                <a:spcPct val="200000"/>
              </a:lnSpc>
              <a:spcBef>
                <a:spcPts val="0"/>
              </a:spcBef>
              <a:spcAft>
                <a:spcPts val="0"/>
              </a:spcAft>
              <a:buClr>
                <a:srgbClr val="000000"/>
              </a:buClr>
              <a:buSzPts val="1200"/>
              <a:buChar char="●"/>
            </a:pPr>
            <a:r>
              <a:rPr lang="en">
                <a:solidFill>
                  <a:srgbClr val="000000"/>
                </a:solidFill>
              </a:rPr>
              <a:t>Self taught except for: </a:t>
            </a:r>
            <a:endParaRPr>
              <a:solidFill>
                <a:srgbClr val="000000"/>
              </a:solidFill>
            </a:endParaRPr>
          </a:p>
          <a:p>
            <a:pPr indent="-304800" lvl="1" marL="914400" rtl="0" algn="l">
              <a:lnSpc>
                <a:spcPct val="200000"/>
              </a:lnSpc>
              <a:spcBef>
                <a:spcPts val="0"/>
              </a:spcBef>
              <a:spcAft>
                <a:spcPts val="0"/>
              </a:spcAft>
              <a:buClr>
                <a:srgbClr val="000000"/>
              </a:buClr>
              <a:buSzPts val="1200"/>
              <a:buChar char="○"/>
            </a:pPr>
            <a:r>
              <a:rPr lang="en">
                <a:solidFill>
                  <a:srgbClr val="000000"/>
                </a:solidFill>
              </a:rPr>
              <a:t>Scott Moulton’s data recovery training</a:t>
            </a:r>
            <a:endParaRPr>
              <a:solidFill>
                <a:srgbClr val="000000"/>
              </a:solidFill>
            </a:endParaRPr>
          </a:p>
          <a:p>
            <a:pPr indent="-304800" lvl="0" marL="457200" rtl="0" algn="l">
              <a:lnSpc>
                <a:spcPct val="200000"/>
              </a:lnSpc>
              <a:spcBef>
                <a:spcPts val="0"/>
              </a:spcBef>
              <a:spcAft>
                <a:spcPts val="0"/>
              </a:spcAft>
              <a:buClr>
                <a:srgbClr val="000000"/>
              </a:buClr>
              <a:buSzPts val="1200"/>
              <a:buChar char="●"/>
            </a:pPr>
            <a:r>
              <a:rPr lang="en">
                <a:solidFill>
                  <a:srgbClr val="000000"/>
                </a:solidFill>
              </a:rPr>
              <a:t>BSidesPDX CTF data recovery/forensics challenge with Wireglitch</a:t>
            </a:r>
            <a:endParaRPr>
              <a:solidFill>
                <a:srgbClr val="000000"/>
              </a:solidFill>
            </a:endParaRPr>
          </a:p>
          <a:p>
            <a:pPr indent="0" lvl="0" marL="0" rtl="0" algn="l">
              <a:lnSpc>
                <a:spcPct val="150000"/>
              </a:lnSpc>
              <a:spcBef>
                <a:spcPts val="1600"/>
              </a:spcBef>
              <a:spcAft>
                <a:spcPts val="1600"/>
              </a:spcAft>
              <a:buNone/>
            </a:pPr>
            <a:r>
              <a:t/>
            </a:r>
            <a:endParaRPr>
              <a:solidFill>
                <a:srgbClr val="000000"/>
              </a:solidFill>
            </a:endParaRPr>
          </a:p>
        </p:txBody>
      </p:sp>
      <p:sp>
        <p:nvSpPr>
          <p:cNvPr id="69" name="Google Shape;69;p15"/>
          <p:cNvSpPr txBox="1"/>
          <p:nvPr/>
        </p:nvSpPr>
        <p:spPr>
          <a:xfrm>
            <a:off x="6223575" y="946550"/>
            <a:ext cx="2640600" cy="24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What’s Next?</a:t>
            </a:r>
            <a:endParaRPr/>
          </a:p>
        </p:txBody>
      </p:sp>
      <p:sp>
        <p:nvSpPr>
          <p:cNvPr id="242" name="Google Shape;242;p42"/>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solidFill>
                  <a:schemeClr val="dk1"/>
                </a:solidFill>
              </a:rPr>
              <a:t>Continued Work</a:t>
            </a:r>
            <a:endParaRPr b="1">
              <a:solidFill>
                <a:schemeClr val="dk1"/>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Solve the original problem without shorting if possible</a:t>
            </a:r>
            <a:endParaRPr>
              <a:solidFill>
                <a:schemeClr val="dk1"/>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Configure translator rebuild based on lists you </a:t>
            </a:r>
            <a:r>
              <a:rPr lang="en">
                <a:solidFill>
                  <a:schemeClr val="dk1"/>
                </a:solidFill>
              </a:rPr>
              <a:t>specify</a:t>
            </a:r>
            <a:r>
              <a:rPr lang="en">
                <a:solidFill>
                  <a:schemeClr val="dk1"/>
                </a:solidFill>
              </a:rPr>
              <a:t> </a:t>
            </a:r>
            <a:endParaRPr>
              <a:solidFill>
                <a:schemeClr val="dk1"/>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Expand to include other </a:t>
            </a:r>
            <a:r>
              <a:rPr lang="en"/>
              <a:t>Seagate families and HDD manufacturers</a:t>
            </a:r>
            <a:endParaRPr>
              <a:solidFill>
                <a:schemeClr val="dk1"/>
              </a:solidFill>
            </a:endParaRPr>
          </a:p>
          <a:p>
            <a:pPr indent="-304800" lvl="1" marL="914400" rtl="0" algn="l">
              <a:lnSpc>
                <a:spcPct val="150000"/>
              </a:lnSpc>
              <a:spcBef>
                <a:spcPts val="0"/>
              </a:spcBef>
              <a:spcAft>
                <a:spcPts val="0"/>
              </a:spcAft>
              <a:buClr>
                <a:schemeClr val="dk1"/>
              </a:buClr>
              <a:buSzPts val="1200"/>
              <a:buChar char="○"/>
            </a:pPr>
            <a:r>
              <a:rPr lang="en">
                <a:solidFill>
                  <a:schemeClr val="dk1"/>
                </a:solidFill>
              </a:rPr>
              <a:t>Implement</a:t>
            </a:r>
            <a:r>
              <a:rPr lang="en"/>
              <a:t> via</a:t>
            </a:r>
            <a:r>
              <a:rPr lang="en">
                <a:solidFill>
                  <a:schemeClr val="dk1"/>
                </a:solidFill>
              </a:rPr>
              <a:t> ATA commands</a:t>
            </a:r>
            <a:endParaRPr sz="1400"/>
          </a:p>
        </p:txBody>
      </p:sp>
      <p:sp>
        <p:nvSpPr>
          <p:cNvPr id="243" name="Google Shape;243;p42"/>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Help Wanted</a:t>
            </a:r>
            <a:endParaRPr b="1">
              <a:solidFill>
                <a:srgbClr val="000000"/>
              </a:solidFill>
            </a:endParaRPr>
          </a:p>
          <a:p>
            <a:pPr indent="-317500" lvl="0" marL="457200" rtl="0" algn="l">
              <a:lnSpc>
                <a:spcPct val="150000"/>
              </a:lnSpc>
              <a:spcBef>
                <a:spcPts val="1600"/>
              </a:spcBef>
              <a:spcAft>
                <a:spcPts val="0"/>
              </a:spcAft>
              <a:buClr>
                <a:schemeClr val="dk1"/>
              </a:buClr>
              <a:buSzPts val="1400"/>
              <a:buChar char="●"/>
            </a:pPr>
            <a:r>
              <a:rPr lang="en">
                <a:solidFill>
                  <a:schemeClr val="dk1"/>
                </a:solidFill>
              </a:rPr>
              <a:t>Long term goal: </a:t>
            </a:r>
            <a:r>
              <a:rPr lang="en"/>
              <a:t>o</a:t>
            </a:r>
            <a:r>
              <a:rPr lang="en">
                <a:solidFill>
                  <a:schemeClr val="dk1"/>
                </a:solidFill>
              </a:rPr>
              <a:t>pen </a:t>
            </a:r>
            <a:r>
              <a:rPr lang="en"/>
              <a:t>s</a:t>
            </a:r>
            <a:r>
              <a:rPr lang="en">
                <a:solidFill>
                  <a:schemeClr val="dk1"/>
                </a:solidFill>
              </a:rPr>
              <a:t>ource data recovery suite </a:t>
            </a:r>
            <a:endParaRPr>
              <a:solidFill>
                <a:schemeClr val="dk1"/>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Feature requests</a:t>
            </a:r>
            <a:endParaRPr>
              <a:solidFill>
                <a:schemeClr val="dk1"/>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Code contributions</a:t>
            </a:r>
            <a:endParaRPr>
              <a:solidFill>
                <a:schemeClr val="dk1"/>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Help testing </a:t>
            </a:r>
            <a:endParaRPr>
              <a:solidFill>
                <a:schemeClr val="dk1"/>
              </a:solidFill>
            </a:endParaRPr>
          </a:p>
          <a:p>
            <a:pPr indent="-317500" lvl="0" marL="457200" rtl="0" algn="l">
              <a:lnSpc>
                <a:spcPct val="150000"/>
              </a:lnSpc>
              <a:spcBef>
                <a:spcPts val="0"/>
              </a:spcBef>
              <a:spcAft>
                <a:spcPts val="0"/>
              </a:spcAft>
              <a:buClr>
                <a:schemeClr val="dk1"/>
              </a:buClr>
              <a:buSzPts val="1400"/>
              <a:buChar char="●"/>
            </a:pPr>
            <a:r>
              <a:rPr lang="en">
                <a:solidFill>
                  <a:schemeClr val="dk1"/>
                </a:solidFill>
              </a:rPr>
              <a:t>Open knowledge about the firmware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Acknowledgements &amp; Thanks</a:t>
            </a:r>
            <a:endParaRPr/>
          </a:p>
        </p:txBody>
      </p:sp>
      <p:sp>
        <p:nvSpPr>
          <p:cNvPr id="249" name="Google Shape;249;p43"/>
          <p:cNvSpPr txBox="1"/>
          <p:nvPr>
            <p:ph idx="1" type="body"/>
          </p:nvPr>
        </p:nvSpPr>
        <p:spPr>
          <a:xfrm>
            <a:off x="311700" y="1076275"/>
            <a:ext cx="8520600" cy="3796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dk1"/>
              </a:buClr>
              <a:buSzPts val="1800"/>
              <a:buChar char="●"/>
            </a:pPr>
            <a:r>
              <a:rPr lang="en">
                <a:solidFill>
                  <a:schemeClr val="dk1"/>
                </a:solidFill>
              </a:rPr>
              <a:t>Justin Hibbits (firmware), </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Wireglitch (data recovery),</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Mawlee (social engineer for pricing),</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Fraser Corrance (data recovery expert), </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Fzabkar (data recovery researcher),</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Spritesmods aka Jeroen Domburg (firmware researcher, prior research),</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Spildit (data recovery researcher, HDDOracle founder),</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Securelyfitz &amp; px (cfp feedback)</a:t>
            </a:r>
            <a:endParaRPr>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Bibliography</a:t>
            </a:r>
            <a:endParaRPr/>
          </a:p>
        </p:txBody>
      </p:sp>
      <p:sp>
        <p:nvSpPr>
          <p:cNvPr id="255" name="Google Shape;255;p44"/>
          <p:cNvSpPr txBox="1"/>
          <p:nvPr>
            <p:ph idx="1" type="body"/>
          </p:nvPr>
        </p:nvSpPr>
        <p:spPr>
          <a:xfrm>
            <a:off x="205325" y="1152475"/>
            <a:ext cx="8691300" cy="354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1600"/>
              </a:spcBef>
              <a:spcAft>
                <a:spcPts val="0"/>
              </a:spcAft>
              <a:buNone/>
            </a:pPr>
            <a:r>
              <a:rPr lang="en" u="sng">
                <a:solidFill>
                  <a:schemeClr val="hlink"/>
                </a:solidFill>
                <a:hlinkClick r:id="rId3"/>
              </a:rPr>
              <a:t>https://github.com/ActualMrDe4d/Naked-Trill-Data-Recovery-Project/blob/master/README.md</a:t>
            </a:r>
            <a:r>
              <a:rPr lang="en"/>
              <a:t> </a:t>
            </a:r>
            <a:endParaRPr/>
          </a:p>
          <a:p>
            <a:pPr indent="0" lvl="0" marL="0" rtl="0" algn="ctr">
              <a:spcBef>
                <a:spcPts val="1600"/>
              </a:spcBef>
              <a:spcAft>
                <a:spcPts val="0"/>
              </a:spcAft>
              <a:buNone/>
            </a:pPr>
            <a:r>
              <a:rPr i="1" lang="en"/>
              <a:t>OR</a:t>
            </a:r>
            <a:r>
              <a:rPr lang="en"/>
              <a:t>:</a:t>
            </a:r>
            <a:r>
              <a:rPr b="1" lang="en" sz="2400"/>
              <a:t> kik.to/y7 </a:t>
            </a:r>
            <a:endParaRPr b="1" sz="2400"/>
          </a:p>
          <a:p>
            <a:pPr indent="0" lvl="0" marL="0" rtl="0" algn="ctr">
              <a:spcBef>
                <a:spcPts val="1600"/>
              </a:spcBef>
              <a:spcAft>
                <a:spcPts val="0"/>
              </a:spcAft>
              <a:buNone/>
            </a:pPr>
            <a:r>
              <a:rPr b="1" lang="en" sz="2400"/>
              <a:t>repo:</a:t>
            </a:r>
            <a:endParaRPr b="1" sz="2400"/>
          </a:p>
          <a:p>
            <a:pPr indent="0" lvl="0" marL="0" rtl="0" algn="ctr">
              <a:spcBef>
                <a:spcPts val="1600"/>
              </a:spcBef>
              <a:spcAft>
                <a:spcPts val="1600"/>
              </a:spcAft>
              <a:buNone/>
            </a:pPr>
            <a:r>
              <a:rPr lang="en" sz="2400" u="sng">
                <a:solidFill>
                  <a:schemeClr val="hlink"/>
                </a:solidFill>
                <a:hlinkClick r:id="rId4"/>
              </a:rPr>
              <a:t>https://github.com/anaaktge/naked-trill-hdd-recovery</a:t>
            </a:r>
            <a:r>
              <a:rPr lang="en" sz="2400"/>
              <a:t>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High Minded Reasons to Care about HDD Repair</a:t>
            </a:r>
            <a:endParaRPr/>
          </a:p>
        </p:txBody>
      </p:sp>
      <p:sp>
        <p:nvSpPr>
          <p:cNvPr id="75" name="Google Shape;75;p16"/>
          <p:cNvSpPr txBox="1"/>
          <p:nvPr>
            <p:ph idx="1" type="body"/>
          </p:nvPr>
        </p:nvSpPr>
        <p:spPr>
          <a:xfrm>
            <a:off x="311700" y="1288675"/>
            <a:ext cx="8520600" cy="4055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Right to Know</a:t>
            </a:r>
            <a:endParaRPr b="1"/>
          </a:p>
          <a:p>
            <a:pPr indent="-317500" lvl="1" marL="914400" rtl="0" algn="l">
              <a:spcBef>
                <a:spcPts val="1600"/>
              </a:spcBef>
              <a:spcAft>
                <a:spcPts val="0"/>
              </a:spcAft>
              <a:buSzPts val="1400"/>
              <a:buChar char="○"/>
            </a:pPr>
            <a:r>
              <a:rPr lang="en"/>
              <a:t>Lack of standards reduces quality (and costs you money..)</a:t>
            </a:r>
            <a:endParaRPr b="1"/>
          </a:p>
          <a:p>
            <a:pPr indent="-342900" lvl="0" marL="457200" rtl="0" algn="l">
              <a:spcBef>
                <a:spcPts val="1600"/>
              </a:spcBef>
              <a:spcAft>
                <a:spcPts val="0"/>
              </a:spcAft>
              <a:buSzPts val="1800"/>
              <a:buChar char="●"/>
            </a:pPr>
            <a:r>
              <a:rPr b="1" lang="en"/>
              <a:t>Right to Repair</a:t>
            </a:r>
            <a:endParaRPr b="1"/>
          </a:p>
          <a:p>
            <a:pPr indent="-317500" lvl="1" marL="914400" rtl="0" algn="l">
              <a:spcBef>
                <a:spcPts val="1600"/>
              </a:spcBef>
              <a:spcAft>
                <a:spcPts val="0"/>
              </a:spcAft>
              <a:buSzPts val="1400"/>
              <a:buChar char="○"/>
            </a:pPr>
            <a:r>
              <a:rPr lang="en"/>
              <a:t>O</a:t>
            </a:r>
            <a:r>
              <a:rPr lang="en"/>
              <a:t>wnership is not a timeshare! (United States Magnuson-Moss Warranty Act)</a:t>
            </a:r>
            <a:endParaRPr/>
          </a:p>
          <a:p>
            <a:pPr indent="-342900" lvl="0" marL="457200" rtl="0" algn="l">
              <a:spcBef>
                <a:spcPts val="1600"/>
              </a:spcBef>
              <a:spcAft>
                <a:spcPts val="0"/>
              </a:spcAft>
              <a:buSzPts val="1800"/>
              <a:buChar char="●"/>
            </a:pPr>
            <a:r>
              <a:rPr b="1" lang="en"/>
              <a:t>Right to a less hazardous </a:t>
            </a:r>
            <a:r>
              <a:rPr b="1" lang="en"/>
              <a:t>environment</a:t>
            </a:r>
            <a:endParaRPr b="1"/>
          </a:p>
          <a:p>
            <a:pPr indent="-317500" lvl="1" marL="914400" rtl="0" algn="l">
              <a:spcBef>
                <a:spcPts val="1600"/>
              </a:spcBef>
              <a:spcAft>
                <a:spcPts val="0"/>
              </a:spcAft>
              <a:buSzPts val="1400"/>
              <a:buChar char="○"/>
            </a:pPr>
            <a:r>
              <a:rPr lang="en"/>
              <a:t>HDDs aren’t compostable, and there are a lot of them </a:t>
            </a:r>
            <a:endParaRPr/>
          </a:p>
          <a:p>
            <a:pPr indent="-317500" lvl="1" marL="914400" rtl="0" algn="l">
              <a:spcBef>
                <a:spcPts val="1600"/>
              </a:spcBef>
              <a:spcAft>
                <a:spcPts val="0"/>
              </a:spcAft>
              <a:buSzPts val="1400"/>
              <a:buChar char="○"/>
            </a:pPr>
            <a:r>
              <a:rPr lang="en"/>
              <a:t>Manufacturing materials are bad for humans, bad for the environment</a:t>
            </a:r>
            <a:endParaRPr/>
          </a:p>
          <a:p>
            <a:pPr indent="0" lvl="0" marL="0" rtl="0" algn="l">
              <a:spcBef>
                <a:spcPts val="1600"/>
              </a:spcBef>
              <a:spcAft>
                <a:spcPts val="1600"/>
              </a:spcAft>
              <a:buNone/>
            </a:pPr>
            <a:r>
              <a:t/>
            </a:r>
            <a:endParaRPr/>
          </a:p>
        </p:txBody>
      </p:sp>
      <p:sp>
        <p:nvSpPr>
          <p:cNvPr id="76" name="Google Shape;76;p16"/>
          <p:cNvSpPr txBox="1"/>
          <p:nvPr/>
        </p:nvSpPr>
        <p:spPr>
          <a:xfrm rot="925968">
            <a:off x="5115120" y="1633825"/>
            <a:ext cx="3597411" cy="84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0000"/>
                </a:solidFill>
                <a:latin typeface="Special Elite"/>
                <a:ea typeface="Special Elite"/>
                <a:cs typeface="Special Elite"/>
                <a:sym typeface="Special Elite"/>
              </a:rPr>
              <a:t>10 secrets the data recovery industry doesn’t want you to know (#7 will shock you!)</a:t>
            </a:r>
            <a:endParaRPr sz="1100">
              <a:solidFill>
                <a:srgbClr val="FF0000"/>
              </a:solidFill>
              <a:latin typeface="Special Elite"/>
              <a:ea typeface="Special Elite"/>
              <a:cs typeface="Special Elite"/>
              <a:sym typeface="Special Elit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0" st="0"/>
                                            </p:txEl>
                                          </p:spTgt>
                                        </p:tgtEl>
                                        <p:attrNameLst>
                                          <p:attrName>style.visibility</p:attrName>
                                        </p:attrNameLst>
                                      </p:cBhvr>
                                      <p:to>
                                        <p:strVal val="visible"/>
                                      </p:to>
                                    </p:set>
                                    <p:animEffect filter="fade" transition="in">
                                      <p:cBhvr>
                                        <p:cTn dur="1000"/>
                                        <p:tgtEl>
                                          <p:spTgt spid="7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1" st="1"/>
                                            </p:txEl>
                                          </p:spTgt>
                                        </p:tgtEl>
                                        <p:attrNameLst>
                                          <p:attrName>style.visibility</p:attrName>
                                        </p:attrNameLst>
                                      </p:cBhvr>
                                      <p:to>
                                        <p:strVal val="visible"/>
                                      </p:to>
                                    </p:set>
                                    <p:animEffect filter="fade" transition="in">
                                      <p:cBhvr>
                                        <p:cTn dur="1000"/>
                                        <p:tgtEl>
                                          <p:spTgt spid="7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2" st="2"/>
                                            </p:txEl>
                                          </p:spTgt>
                                        </p:tgtEl>
                                        <p:attrNameLst>
                                          <p:attrName>style.visibility</p:attrName>
                                        </p:attrNameLst>
                                      </p:cBhvr>
                                      <p:to>
                                        <p:strVal val="visible"/>
                                      </p:to>
                                    </p:set>
                                    <p:animEffect filter="fade" transition="in">
                                      <p:cBhvr>
                                        <p:cTn dur="1000"/>
                                        <p:tgtEl>
                                          <p:spTgt spid="7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3" st="3"/>
                                            </p:txEl>
                                          </p:spTgt>
                                        </p:tgtEl>
                                        <p:attrNameLst>
                                          <p:attrName>style.visibility</p:attrName>
                                        </p:attrNameLst>
                                      </p:cBhvr>
                                      <p:to>
                                        <p:strVal val="visible"/>
                                      </p:to>
                                    </p:set>
                                    <p:animEffect filter="fade" transition="in">
                                      <p:cBhvr>
                                        <p:cTn dur="1000"/>
                                        <p:tgtEl>
                                          <p:spTgt spid="7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4" st="4"/>
                                            </p:txEl>
                                          </p:spTgt>
                                        </p:tgtEl>
                                        <p:attrNameLst>
                                          <p:attrName>style.visibility</p:attrName>
                                        </p:attrNameLst>
                                      </p:cBhvr>
                                      <p:to>
                                        <p:strVal val="visible"/>
                                      </p:to>
                                    </p:set>
                                    <p:animEffect filter="fade" transition="in">
                                      <p:cBhvr>
                                        <p:cTn dur="1000"/>
                                        <p:tgtEl>
                                          <p:spTgt spid="7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5" st="5"/>
                                            </p:txEl>
                                          </p:spTgt>
                                        </p:tgtEl>
                                        <p:attrNameLst>
                                          <p:attrName>style.visibility</p:attrName>
                                        </p:attrNameLst>
                                      </p:cBhvr>
                                      <p:to>
                                        <p:strVal val="visible"/>
                                      </p:to>
                                    </p:set>
                                    <p:animEffect filter="fade" transition="in">
                                      <p:cBhvr>
                                        <p:cTn dur="1000"/>
                                        <p:tgtEl>
                                          <p:spTgt spid="7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6" st="6"/>
                                            </p:txEl>
                                          </p:spTgt>
                                        </p:tgtEl>
                                        <p:attrNameLst>
                                          <p:attrName>style.visibility</p:attrName>
                                        </p:attrNameLst>
                                      </p:cBhvr>
                                      <p:to>
                                        <p:strVal val="visible"/>
                                      </p:to>
                                    </p:set>
                                    <p:animEffect filter="fade" transition="in">
                                      <p:cBhvr>
                                        <p:cTn dur="1000"/>
                                        <p:tgtEl>
                                          <p:spTgt spid="7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7" st="7"/>
                                            </p:txEl>
                                          </p:spTgt>
                                        </p:tgtEl>
                                        <p:attrNameLst>
                                          <p:attrName>style.visibility</p:attrName>
                                        </p:attrNameLst>
                                      </p:cBhvr>
                                      <p:to>
                                        <p:strVal val="visible"/>
                                      </p:to>
                                    </p:set>
                                    <p:animEffect filter="fade" transition="in">
                                      <p:cBhvr>
                                        <p:cTn dur="1000"/>
                                        <p:tgtEl>
                                          <p:spTgt spid="75">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It’ll Never Happen to Me….</a:t>
            </a:r>
            <a:endParaRPr/>
          </a:p>
        </p:txBody>
      </p:sp>
      <p:sp>
        <p:nvSpPr>
          <p:cNvPr id="82" name="Google Shape;82;p17"/>
          <p:cNvSpPr txBox="1"/>
          <p:nvPr>
            <p:ph idx="1" type="body"/>
          </p:nvPr>
        </p:nvSpPr>
        <p:spPr>
          <a:xfrm>
            <a:off x="311700" y="1017725"/>
            <a:ext cx="8520600" cy="39372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Clr>
                <a:schemeClr val="dk1"/>
              </a:buClr>
              <a:buSzPts val="1400"/>
              <a:buChar char="●"/>
            </a:pPr>
            <a:r>
              <a:rPr lang="en" sz="1200">
                <a:solidFill>
                  <a:schemeClr val="dk1"/>
                </a:solidFill>
              </a:rPr>
              <a:t>50.71% of the HDDs that come through Revenant Data are Seagates</a:t>
            </a:r>
            <a:endParaRPr sz="1200">
              <a:solidFill>
                <a:schemeClr val="dk1"/>
              </a:solidFill>
            </a:endParaRPr>
          </a:p>
          <a:p>
            <a:pPr indent="-304800" lvl="1" marL="914400" rtl="0" algn="l">
              <a:lnSpc>
                <a:spcPct val="200000"/>
              </a:lnSpc>
              <a:spcBef>
                <a:spcPts val="0"/>
              </a:spcBef>
              <a:spcAft>
                <a:spcPts val="0"/>
              </a:spcAft>
              <a:buClr>
                <a:schemeClr val="dk1"/>
              </a:buClr>
              <a:buSzPts val="1200"/>
              <a:buChar char="○"/>
            </a:pPr>
            <a:r>
              <a:rPr lang="en" sz="1200">
                <a:solidFill>
                  <a:schemeClr val="dk1"/>
                </a:solidFill>
              </a:rPr>
              <a:t> 8.16% have </a:t>
            </a:r>
            <a:r>
              <a:rPr lang="en" sz="1200"/>
              <a:t>some type of </a:t>
            </a:r>
            <a:r>
              <a:rPr lang="en" sz="1200">
                <a:solidFill>
                  <a:schemeClr val="dk1"/>
                </a:solidFill>
              </a:rPr>
              <a:t>translator corruption</a:t>
            </a:r>
            <a:endParaRPr sz="1200">
              <a:solidFill>
                <a:schemeClr val="dk1"/>
              </a:solidFill>
            </a:endParaRPr>
          </a:p>
          <a:p>
            <a:pPr indent="-317500" lvl="0" marL="457200" rtl="0" algn="l">
              <a:lnSpc>
                <a:spcPct val="200000"/>
              </a:lnSpc>
              <a:spcBef>
                <a:spcPts val="0"/>
              </a:spcBef>
              <a:spcAft>
                <a:spcPts val="0"/>
              </a:spcAft>
              <a:buClr>
                <a:schemeClr val="dk1"/>
              </a:buClr>
              <a:buSzPts val="1400"/>
              <a:buChar char="●"/>
            </a:pPr>
            <a:r>
              <a:rPr lang="en" sz="1400"/>
              <a:t>Seagate</a:t>
            </a:r>
            <a:endParaRPr sz="1400"/>
          </a:p>
          <a:p>
            <a:pPr indent="-304800" lvl="1" marL="914400" rtl="0" algn="l">
              <a:lnSpc>
                <a:spcPct val="200000"/>
              </a:lnSpc>
              <a:spcBef>
                <a:spcPts val="0"/>
              </a:spcBef>
              <a:spcAft>
                <a:spcPts val="0"/>
              </a:spcAft>
              <a:buSzPts val="1200"/>
              <a:buChar char="○"/>
            </a:pPr>
            <a:r>
              <a:rPr lang="en" sz="1200"/>
              <a:t>Started shipping drives in 1980 [Wikipedia]</a:t>
            </a:r>
            <a:endParaRPr sz="1200"/>
          </a:p>
          <a:p>
            <a:pPr indent="-304800" lvl="1" marL="914400" rtl="0" algn="l">
              <a:lnSpc>
                <a:spcPct val="200000"/>
              </a:lnSpc>
              <a:spcBef>
                <a:spcPts val="0"/>
              </a:spcBef>
              <a:spcAft>
                <a:spcPts val="0"/>
              </a:spcAft>
              <a:buClr>
                <a:schemeClr val="dk1"/>
              </a:buClr>
              <a:buSzPts val="1200"/>
              <a:buChar char="○"/>
            </a:pPr>
            <a:r>
              <a:rPr lang="en" sz="1200"/>
              <a:t>S</a:t>
            </a:r>
            <a:r>
              <a:rPr lang="en" sz="1200">
                <a:solidFill>
                  <a:schemeClr val="dk1"/>
                </a:solidFill>
              </a:rPr>
              <a:t>hipped its 250,000,000th hard drive in 1999[</a:t>
            </a:r>
            <a:r>
              <a:rPr lang="en" sz="1200"/>
              <a:t>Gnomes, 2000</a:t>
            </a:r>
            <a:r>
              <a:rPr lang="en" sz="1200">
                <a:solidFill>
                  <a:schemeClr val="dk1"/>
                </a:solidFill>
              </a:rPr>
              <a:t>]</a:t>
            </a:r>
            <a:endParaRPr sz="1200">
              <a:solidFill>
                <a:schemeClr val="dk1"/>
              </a:solidFill>
            </a:endParaRPr>
          </a:p>
          <a:p>
            <a:pPr indent="-304800" lvl="1" marL="914400" rtl="0" algn="l">
              <a:lnSpc>
                <a:spcPct val="200000"/>
              </a:lnSpc>
              <a:spcBef>
                <a:spcPts val="0"/>
              </a:spcBef>
              <a:spcAft>
                <a:spcPts val="0"/>
              </a:spcAft>
              <a:buSzPts val="1200"/>
              <a:buChar char="○"/>
            </a:pPr>
            <a:r>
              <a:rPr lang="en" sz="1200"/>
              <a:t>Shipped F3 architecture, modern translators, 2008 </a:t>
            </a:r>
            <a:endParaRPr sz="1200"/>
          </a:p>
          <a:p>
            <a:pPr indent="-317500" lvl="0" marL="457200" rtl="0" algn="l">
              <a:lnSpc>
                <a:spcPct val="200000"/>
              </a:lnSpc>
              <a:spcBef>
                <a:spcPts val="0"/>
              </a:spcBef>
              <a:spcAft>
                <a:spcPts val="0"/>
              </a:spcAft>
              <a:buClr>
                <a:schemeClr val="dk1"/>
              </a:buClr>
              <a:buSzPts val="1400"/>
              <a:buChar char="●"/>
            </a:pPr>
            <a:r>
              <a:rPr lang="en" sz="1400"/>
              <a:t>If </a:t>
            </a:r>
            <a:r>
              <a:rPr lang="en" sz="1400"/>
              <a:t>100,000,000 </a:t>
            </a:r>
            <a:r>
              <a:rPr lang="en" sz="1400">
                <a:solidFill>
                  <a:schemeClr val="dk1"/>
                </a:solidFill>
              </a:rPr>
              <a:t> drives active  → ~ </a:t>
            </a:r>
            <a:r>
              <a:rPr b="1" lang="en" sz="1400">
                <a:solidFill>
                  <a:schemeClr val="dk1"/>
                </a:solidFill>
              </a:rPr>
              <a:t>8,160,000 </a:t>
            </a:r>
            <a:r>
              <a:rPr lang="en" sz="1400">
                <a:solidFill>
                  <a:schemeClr val="dk1"/>
                </a:solidFill>
              </a:rPr>
              <a:t>cases of trans</a:t>
            </a:r>
            <a:r>
              <a:rPr lang="en" sz="1400"/>
              <a:t>lator corruption</a:t>
            </a:r>
            <a:endParaRPr sz="1400">
              <a:solidFill>
                <a:schemeClr val="dk1"/>
              </a:solidFill>
            </a:endParaRPr>
          </a:p>
          <a:p>
            <a:pPr indent="-317500" lvl="0" marL="457200" rtl="0" algn="l">
              <a:lnSpc>
                <a:spcPct val="200000"/>
              </a:lnSpc>
              <a:spcBef>
                <a:spcPts val="0"/>
              </a:spcBef>
              <a:spcAft>
                <a:spcPts val="0"/>
              </a:spcAft>
              <a:buClr>
                <a:schemeClr val="dk1"/>
              </a:buClr>
              <a:buSzPts val="1400"/>
              <a:buChar char="●"/>
            </a:pPr>
            <a:r>
              <a:rPr lang="en" sz="1400">
                <a:solidFill>
                  <a:schemeClr val="dk1"/>
                </a:solidFill>
              </a:rPr>
              <a:t>Professional repair can be </a:t>
            </a:r>
            <a:r>
              <a:rPr lang="en" sz="1400">
                <a:solidFill>
                  <a:schemeClr val="dk1"/>
                </a:solidFill>
              </a:rPr>
              <a:t>expensive</a:t>
            </a:r>
            <a:endParaRPr sz="1400">
              <a:solidFill>
                <a:schemeClr val="dk1"/>
              </a:solidFill>
            </a:endParaRPr>
          </a:p>
          <a:p>
            <a:pPr indent="-317500" lvl="1" marL="914400" rtl="0" algn="l">
              <a:lnSpc>
                <a:spcPct val="200000"/>
              </a:lnSpc>
              <a:spcBef>
                <a:spcPts val="0"/>
              </a:spcBef>
              <a:spcAft>
                <a:spcPts val="0"/>
              </a:spcAft>
              <a:buClr>
                <a:schemeClr val="dk1"/>
              </a:buClr>
              <a:buSzPts val="1400"/>
              <a:buChar char="○"/>
            </a:pPr>
            <a:r>
              <a:rPr lang="en" sz="1200">
                <a:solidFill>
                  <a:schemeClr val="dk1"/>
                </a:solidFill>
              </a:rPr>
              <a:t>on the order of ~700-3,000 </a:t>
            </a:r>
            <a:r>
              <a:rPr lang="en" sz="1200"/>
              <a:t>$</a:t>
            </a:r>
            <a:r>
              <a:rPr lang="en" sz="1200">
                <a:solidFill>
                  <a:schemeClr val="dk1"/>
                </a:solidFill>
              </a:rPr>
              <a:t> when it happens</a:t>
            </a:r>
            <a:r>
              <a:rPr lang="en" sz="1400">
                <a:solidFill>
                  <a:schemeClr val="dk1"/>
                </a:solidFill>
              </a:rPr>
              <a:t> </a:t>
            </a:r>
            <a:endParaRPr sz="1400">
              <a:solidFill>
                <a:schemeClr val="dk1"/>
              </a:solidFill>
            </a:endParaRPr>
          </a:p>
          <a:p>
            <a:pPr indent="-304800" lvl="1" marL="914400" rtl="0" algn="l">
              <a:lnSpc>
                <a:spcPct val="200000"/>
              </a:lnSpc>
              <a:spcBef>
                <a:spcPts val="0"/>
              </a:spcBef>
              <a:spcAft>
                <a:spcPts val="0"/>
              </a:spcAft>
              <a:buClr>
                <a:schemeClr val="dk1"/>
              </a:buClr>
              <a:buSzPts val="1200"/>
              <a:buChar char="○"/>
            </a:pPr>
            <a:r>
              <a:rPr lang="en" sz="1200">
                <a:solidFill>
                  <a:schemeClr val="dk1"/>
                </a:solidFill>
              </a:rPr>
              <a:t>It is not unheard of for large data recovery companies to charge upward of 8,000 </a:t>
            </a:r>
            <a:r>
              <a:rPr lang="en" sz="1200"/>
              <a:t>$</a:t>
            </a:r>
            <a:r>
              <a:rPr lang="en" sz="1200">
                <a:solidFill>
                  <a:schemeClr val="dk1"/>
                </a:solidFill>
              </a:rPr>
              <a:t> for a single case</a:t>
            </a:r>
            <a:endParaRPr sz="1200">
              <a:solidFill>
                <a:schemeClr val="dk1"/>
              </a:solidFill>
            </a:endParaRPr>
          </a:p>
          <a:p>
            <a:pPr indent="0" lvl="0" marL="0" rtl="0" algn="l">
              <a:lnSpc>
                <a:spcPct val="150000"/>
              </a:lnSpc>
              <a:spcBef>
                <a:spcPts val="0"/>
              </a:spcBef>
              <a:spcAft>
                <a:spcPts val="0"/>
              </a:spcAft>
              <a:buNone/>
            </a:pPr>
            <a:r>
              <a:t/>
            </a:r>
            <a:endParaRPr sz="1400">
              <a:solidFill>
                <a:schemeClr val="dk1"/>
              </a:solidFill>
            </a:endParaRPr>
          </a:p>
        </p:txBody>
      </p:sp>
      <p:sp>
        <p:nvSpPr>
          <p:cNvPr id="83" name="Google Shape;83;p17"/>
          <p:cNvSpPr txBox="1"/>
          <p:nvPr/>
        </p:nvSpPr>
        <p:spPr>
          <a:xfrm>
            <a:off x="403950" y="4517675"/>
            <a:ext cx="121200" cy="49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000">
              <a:solidFill>
                <a:srgbClr val="38761D"/>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xEl>
                                              <p:pRg end="0" st="0"/>
                                            </p:txEl>
                                          </p:spTgt>
                                        </p:tgtEl>
                                        <p:attrNameLst>
                                          <p:attrName>style.visibility</p:attrName>
                                        </p:attrNameLst>
                                      </p:cBhvr>
                                      <p:to>
                                        <p:strVal val="visible"/>
                                      </p:to>
                                    </p:set>
                                    <p:animEffect filter="fade" transition="in">
                                      <p:cBhvr>
                                        <p:cTn dur="1000"/>
                                        <p:tgtEl>
                                          <p:spTgt spid="8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xEl>
                                              <p:pRg end="1" st="1"/>
                                            </p:txEl>
                                          </p:spTgt>
                                        </p:tgtEl>
                                        <p:attrNameLst>
                                          <p:attrName>style.visibility</p:attrName>
                                        </p:attrNameLst>
                                      </p:cBhvr>
                                      <p:to>
                                        <p:strVal val="visible"/>
                                      </p:to>
                                    </p:set>
                                    <p:animEffect filter="fade" transition="in">
                                      <p:cBhvr>
                                        <p:cTn dur="1000"/>
                                        <p:tgtEl>
                                          <p:spTgt spid="8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xEl>
                                              <p:pRg end="2" st="2"/>
                                            </p:txEl>
                                          </p:spTgt>
                                        </p:tgtEl>
                                        <p:attrNameLst>
                                          <p:attrName>style.visibility</p:attrName>
                                        </p:attrNameLst>
                                      </p:cBhvr>
                                      <p:to>
                                        <p:strVal val="visible"/>
                                      </p:to>
                                    </p:set>
                                    <p:animEffect filter="fade" transition="in">
                                      <p:cBhvr>
                                        <p:cTn dur="1000"/>
                                        <p:tgtEl>
                                          <p:spTgt spid="8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xEl>
                                              <p:pRg end="3" st="3"/>
                                            </p:txEl>
                                          </p:spTgt>
                                        </p:tgtEl>
                                        <p:attrNameLst>
                                          <p:attrName>style.visibility</p:attrName>
                                        </p:attrNameLst>
                                      </p:cBhvr>
                                      <p:to>
                                        <p:strVal val="visible"/>
                                      </p:to>
                                    </p:set>
                                    <p:animEffect filter="fade" transition="in">
                                      <p:cBhvr>
                                        <p:cTn dur="1000"/>
                                        <p:tgtEl>
                                          <p:spTgt spid="8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xEl>
                                              <p:pRg end="4" st="4"/>
                                            </p:txEl>
                                          </p:spTgt>
                                        </p:tgtEl>
                                        <p:attrNameLst>
                                          <p:attrName>style.visibility</p:attrName>
                                        </p:attrNameLst>
                                      </p:cBhvr>
                                      <p:to>
                                        <p:strVal val="visible"/>
                                      </p:to>
                                    </p:set>
                                    <p:animEffect filter="fade" transition="in">
                                      <p:cBhvr>
                                        <p:cTn dur="1000"/>
                                        <p:tgtEl>
                                          <p:spTgt spid="8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xEl>
                                              <p:pRg end="5" st="5"/>
                                            </p:txEl>
                                          </p:spTgt>
                                        </p:tgtEl>
                                        <p:attrNameLst>
                                          <p:attrName>style.visibility</p:attrName>
                                        </p:attrNameLst>
                                      </p:cBhvr>
                                      <p:to>
                                        <p:strVal val="visible"/>
                                      </p:to>
                                    </p:set>
                                    <p:animEffect filter="fade" transition="in">
                                      <p:cBhvr>
                                        <p:cTn dur="1000"/>
                                        <p:tgtEl>
                                          <p:spTgt spid="8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xEl>
                                              <p:pRg end="6" st="6"/>
                                            </p:txEl>
                                          </p:spTgt>
                                        </p:tgtEl>
                                        <p:attrNameLst>
                                          <p:attrName>style.visibility</p:attrName>
                                        </p:attrNameLst>
                                      </p:cBhvr>
                                      <p:to>
                                        <p:strVal val="visible"/>
                                      </p:to>
                                    </p:set>
                                    <p:animEffect filter="fade" transition="in">
                                      <p:cBhvr>
                                        <p:cTn dur="1000"/>
                                        <p:tgtEl>
                                          <p:spTgt spid="8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xEl>
                                              <p:pRg end="7" st="7"/>
                                            </p:txEl>
                                          </p:spTgt>
                                        </p:tgtEl>
                                        <p:attrNameLst>
                                          <p:attrName>style.visibility</p:attrName>
                                        </p:attrNameLst>
                                      </p:cBhvr>
                                      <p:to>
                                        <p:strVal val="visible"/>
                                      </p:to>
                                    </p:set>
                                    <p:animEffect filter="fade" transition="in">
                                      <p:cBhvr>
                                        <p:cTn dur="1000"/>
                                        <p:tgtEl>
                                          <p:spTgt spid="82">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xEl>
                                              <p:pRg end="8" st="8"/>
                                            </p:txEl>
                                          </p:spTgt>
                                        </p:tgtEl>
                                        <p:attrNameLst>
                                          <p:attrName>style.visibility</p:attrName>
                                        </p:attrNameLst>
                                      </p:cBhvr>
                                      <p:to>
                                        <p:strVal val="visible"/>
                                      </p:to>
                                    </p:set>
                                    <p:animEffect filter="fade" transition="in">
                                      <p:cBhvr>
                                        <p:cTn dur="1000"/>
                                        <p:tgtEl>
                                          <p:spTgt spid="82">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xEl>
                                              <p:pRg end="9" st="9"/>
                                            </p:txEl>
                                          </p:spTgt>
                                        </p:tgtEl>
                                        <p:attrNameLst>
                                          <p:attrName>style.visibility</p:attrName>
                                        </p:attrNameLst>
                                      </p:cBhvr>
                                      <p:to>
                                        <p:strVal val="visible"/>
                                      </p:to>
                                    </p:set>
                                    <p:animEffect filter="fade" transition="in">
                                      <p:cBhvr>
                                        <p:cTn dur="1000"/>
                                        <p:tgtEl>
                                          <p:spTgt spid="82">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xEl>
                                              <p:pRg end="10" st="10"/>
                                            </p:txEl>
                                          </p:spTgt>
                                        </p:tgtEl>
                                        <p:attrNameLst>
                                          <p:attrName>style.visibility</p:attrName>
                                        </p:attrNameLst>
                                      </p:cBhvr>
                                      <p:to>
                                        <p:strVal val="visible"/>
                                      </p:to>
                                    </p:set>
                                    <p:animEffect filter="fade" transition="in">
                                      <p:cBhvr>
                                        <p:cTn dur="1000"/>
                                        <p:tgtEl>
                                          <p:spTgt spid="82">
                                            <p:txEl>
                                              <p:pRg end="10" st="1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2417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Original Quest</a:t>
            </a:r>
            <a:endParaRPr/>
          </a:p>
        </p:txBody>
      </p:sp>
      <p:sp>
        <p:nvSpPr>
          <p:cNvPr id="89" name="Google Shape;89;p18"/>
          <p:cNvSpPr txBox="1"/>
          <p:nvPr>
            <p:ph idx="1" type="body"/>
          </p:nvPr>
        </p:nvSpPr>
        <p:spPr>
          <a:xfrm>
            <a:off x="311700" y="961475"/>
            <a:ext cx="8520600" cy="41820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000000"/>
              </a:buClr>
              <a:buSzPts val="1400"/>
              <a:buChar char="●"/>
            </a:pPr>
            <a:r>
              <a:rPr b="1" lang="en" sz="1400">
                <a:solidFill>
                  <a:srgbClr val="000000"/>
                </a:solidFill>
              </a:rPr>
              <a:t>S</a:t>
            </a:r>
            <a:r>
              <a:rPr b="1" lang="en" sz="1400">
                <a:solidFill>
                  <a:srgbClr val="000000"/>
                </a:solidFill>
              </a:rPr>
              <a:t>eemingly Undamaged HDD &amp; A Really Bad Day™</a:t>
            </a:r>
            <a:endParaRPr b="1" sz="1200">
              <a:solidFill>
                <a:srgbClr val="000000"/>
              </a:solidFill>
            </a:endParaRPr>
          </a:p>
          <a:p>
            <a:pPr indent="-317500" lvl="0" marL="457200" rtl="0" algn="l">
              <a:lnSpc>
                <a:spcPct val="150000"/>
              </a:lnSpc>
              <a:spcBef>
                <a:spcPts val="0"/>
              </a:spcBef>
              <a:spcAft>
                <a:spcPts val="0"/>
              </a:spcAft>
              <a:buClr>
                <a:srgbClr val="000000"/>
              </a:buClr>
              <a:buSzPts val="1400"/>
              <a:buChar char="●"/>
            </a:pPr>
            <a:r>
              <a:rPr b="1" lang="en" sz="1400">
                <a:solidFill>
                  <a:srgbClr val="000000"/>
                </a:solidFill>
              </a:rPr>
              <a:t>Corrupted translator suspected</a:t>
            </a:r>
            <a:endParaRPr b="1" sz="1400">
              <a:solidFill>
                <a:srgbClr val="000000"/>
              </a:solidFill>
            </a:endParaRPr>
          </a:p>
          <a:p>
            <a:pPr indent="-317500" lvl="1" marL="914400" rtl="0" algn="l">
              <a:lnSpc>
                <a:spcPct val="150000"/>
              </a:lnSpc>
              <a:spcBef>
                <a:spcPts val="0"/>
              </a:spcBef>
              <a:spcAft>
                <a:spcPts val="0"/>
              </a:spcAft>
              <a:buClr>
                <a:srgbClr val="000000"/>
              </a:buClr>
              <a:buSzPts val="1400"/>
              <a:buChar char="○"/>
            </a:pPr>
            <a:r>
              <a:rPr lang="en">
                <a:solidFill>
                  <a:srgbClr val="000000"/>
                </a:solidFill>
              </a:rPr>
              <a:t>no access to user data </a:t>
            </a:r>
            <a:r>
              <a:rPr i="1" lang="en">
                <a:solidFill>
                  <a:srgbClr val="000000"/>
                </a:solidFill>
              </a:rPr>
              <a:t>or</a:t>
            </a:r>
            <a:r>
              <a:rPr lang="en">
                <a:solidFill>
                  <a:srgbClr val="000000"/>
                </a:solidFill>
              </a:rPr>
              <a:t> partial </a:t>
            </a:r>
            <a:r>
              <a:rPr lang="en">
                <a:solidFill>
                  <a:srgbClr val="000000"/>
                </a:solidFill>
              </a:rPr>
              <a:t>access</a:t>
            </a:r>
            <a:r>
              <a:rPr lang="en">
                <a:solidFill>
                  <a:srgbClr val="000000"/>
                </a:solidFill>
              </a:rPr>
              <a:t> (Spildit, 2013)[6]</a:t>
            </a:r>
            <a:endParaRPr>
              <a:solidFill>
                <a:srgbClr val="000000"/>
              </a:solidFill>
            </a:endParaRPr>
          </a:p>
          <a:p>
            <a:pPr indent="-317500" lvl="1" marL="914400" rtl="0" algn="l">
              <a:lnSpc>
                <a:spcPct val="150000"/>
              </a:lnSpc>
              <a:spcBef>
                <a:spcPts val="0"/>
              </a:spcBef>
              <a:spcAft>
                <a:spcPts val="0"/>
              </a:spcAft>
              <a:buClr>
                <a:srgbClr val="000000"/>
              </a:buClr>
              <a:buSzPts val="1400"/>
              <a:buChar char="○"/>
            </a:pPr>
            <a:r>
              <a:rPr lang="en">
                <a:solidFill>
                  <a:srgbClr val="000000"/>
                </a:solidFill>
              </a:rPr>
              <a:t>Is it the </a:t>
            </a:r>
            <a:r>
              <a:rPr b="1" lang="en">
                <a:solidFill>
                  <a:srgbClr val="000000"/>
                </a:solidFill>
              </a:rPr>
              <a:t>“short points problem”</a:t>
            </a:r>
            <a:r>
              <a:rPr lang="en">
                <a:solidFill>
                  <a:srgbClr val="000000"/>
                </a:solidFill>
              </a:rPr>
              <a:t>?</a:t>
            </a:r>
            <a:endParaRPr>
              <a:solidFill>
                <a:srgbClr val="000000"/>
              </a:solidFill>
            </a:endParaRPr>
          </a:p>
          <a:p>
            <a:pPr indent="-317500" lvl="2" marL="1371600" rtl="0" algn="l">
              <a:lnSpc>
                <a:spcPct val="200000"/>
              </a:lnSpc>
              <a:spcBef>
                <a:spcPts val="0"/>
              </a:spcBef>
              <a:spcAft>
                <a:spcPts val="0"/>
              </a:spcAft>
              <a:buClr>
                <a:srgbClr val="000000"/>
              </a:buClr>
              <a:buSzPts val="1400"/>
              <a:buChar char="■"/>
            </a:pPr>
            <a:r>
              <a:rPr lang="en">
                <a:solidFill>
                  <a:schemeClr val="dk1"/>
                </a:solidFill>
              </a:rPr>
              <a:t>Short the read p</a:t>
            </a:r>
            <a:r>
              <a:rPr lang="en"/>
              <a:t>oints</a:t>
            </a:r>
            <a:r>
              <a:rPr lang="en">
                <a:solidFill>
                  <a:schemeClr val="dk1"/>
                </a:solidFill>
              </a:rPr>
              <a:t>, gain terminal access, force a regen of translator...</a:t>
            </a:r>
            <a:r>
              <a:rPr b="1" lang="en" sz="1800">
                <a:solidFill>
                  <a:schemeClr val="dk1"/>
                </a:solidFill>
              </a:rPr>
              <a:t>success!</a:t>
            </a:r>
            <a:endParaRPr>
              <a:solidFill>
                <a:srgbClr val="000000"/>
              </a:solidFill>
            </a:endParaRPr>
          </a:p>
          <a:p>
            <a:pPr indent="-317500" lvl="0" marL="457200" rtl="0" algn="l">
              <a:lnSpc>
                <a:spcPct val="150000"/>
              </a:lnSpc>
              <a:spcBef>
                <a:spcPts val="0"/>
              </a:spcBef>
              <a:spcAft>
                <a:spcPts val="0"/>
              </a:spcAft>
              <a:buClr>
                <a:srgbClr val="000000"/>
              </a:buClr>
              <a:buSzPts val="1400"/>
              <a:buChar char="●"/>
            </a:pPr>
            <a:r>
              <a:rPr b="1" lang="en" sz="1400">
                <a:solidFill>
                  <a:srgbClr val="000000"/>
                </a:solidFill>
              </a:rPr>
              <a:t>Actually, what other errors can we fix?</a:t>
            </a:r>
            <a:endParaRPr b="1" sz="1400">
              <a:solidFill>
                <a:srgbClr val="000000"/>
              </a:solidFill>
            </a:endParaRPr>
          </a:p>
          <a:p>
            <a:pPr indent="-317500" lvl="1" marL="914400" rtl="0" algn="l">
              <a:lnSpc>
                <a:spcPct val="150000"/>
              </a:lnSpc>
              <a:spcBef>
                <a:spcPts val="0"/>
              </a:spcBef>
              <a:spcAft>
                <a:spcPts val="0"/>
              </a:spcAft>
              <a:buClr>
                <a:srgbClr val="000000"/>
              </a:buClr>
              <a:buSzPts val="1400"/>
              <a:buChar char="○"/>
            </a:pPr>
            <a:r>
              <a:rPr lang="en">
                <a:solidFill>
                  <a:srgbClr val="000000"/>
                </a:solidFill>
              </a:rPr>
              <a:t>Current focus, translators</a:t>
            </a:r>
            <a:endParaRPr>
              <a:solidFill>
                <a:srgbClr val="000000"/>
              </a:solidFill>
            </a:endParaRPr>
          </a:p>
          <a:p>
            <a:pPr indent="-317500" lvl="0" marL="457200" rtl="0" algn="l">
              <a:lnSpc>
                <a:spcPct val="150000"/>
              </a:lnSpc>
              <a:spcBef>
                <a:spcPts val="0"/>
              </a:spcBef>
              <a:spcAft>
                <a:spcPts val="0"/>
              </a:spcAft>
              <a:buClr>
                <a:srgbClr val="000000"/>
              </a:buClr>
              <a:buSzPts val="1400"/>
              <a:buChar char="●"/>
            </a:pPr>
            <a:r>
              <a:rPr b="1" lang="en" sz="1400">
                <a:solidFill>
                  <a:srgbClr val="000000"/>
                </a:solidFill>
              </a:rPr>
              <a:t>Type of recovery that you can DIY at home</a:t>
            </a:r>
            <a:endParaRPr b="1" i="1" sz="1400">
              <a:solidFill>
                <a:srgbClr val="000000"/>
              </a:solidFill>
            </a:endParaRPr>
          </a:p>
          <a:p>
            <a:pPr indent="0" lvl="0" marL="0" rtl="0" algn="l">
              <a:lnSpc>
                <a:spcPct val="150000"/>
              </a:lnSpc>
              <a:spcBef>
                <a:spcPts val="0"/>
              </a:spcBef>
              <a:spcAft>
                <a:spcPts val="0"/>
              </a:spcAft>
              <a:buNone/>
            </a:pPr>
            <a:r>
              <a:t/>
            </a:r>
            <a:endParaRPr>
              <a:solidFill>
                <a:srgbClr val="000000"/>
              </a:solidFill>
            </a:endParaRPr>
          </a:p>
          <a:p>
            <a:pPr indent="0" lvl="0" marL="0" rtl="0" algn="l">
              <a:lnSpc>
                <a:spcPct val="115000"/>
              </a:lnSpc>
              <a:spcBef>
                <a:spcPts val="0"/>
              </a:spcBef>
              <a:spcAft>
                <a:spcPts val="0"/>
              </a:spcAft>
              <a:buNone/>
            </a:pPr>
            <a:r>
              <a:rPr lang="en" sz="1600">
                <a:solidFill>
                  <a:srgbClr val="000000"/>
                </a:solidFill>
              </a:rPr>
              <a:t> </a:t>
            </a:r>
            <a:endParaRPr sz="1600">
              <a:solidFill>
                <a:srgbClr val="000000"/>
              </a:solidFill>
            </a:endParaRPr>
          </a:p>
        </p:txBody>
      </p:sp>
      <p:pic>
        <p:nvPicPr>
          <p:cNvPr id="90" name="Google Shape;90;p18"/>
          <p:cNvPicPr preferRelativeResize="0"/>
          <p:nvPr/>
        </p:nvPicPr>
        <p:blipFill>
          <a:blip r:embed="rId3">
            <a:alphaModFix/>
          </a:blip>
          <a:stretch>
            <a:fillRect/>
          </a:stretch>
        </p:blipFill>
        <p:spPr>
          <a:xfrm>
            <a:off x="5789526" y="2700574"/>
            <a:ext cx="2689950" cy="1351475"/>
          </a:xfrm>
          <a:prstGeom prst="rect">
            <a:avLst/>
          </a:prstGeom>
          <a:noFill/>
          <a:ln>
            <a:noFill/>
          </a:ln>
        </p:spPr>
      </p:pic>
      <p:sp>
        <p:nvSpPr>
          <p:cNvPr id="91" name="Google Shape;91;p18"/>
          <p:cNvSpPr txBox="1"/>
          <p:nvPr/>
        </p:nvSpPr>
        <p:spPr>
          <a:xfrm>
            <a:off x="6669800" y="3954163"/>
            <a:ext cx="1372200" cy="31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100">
              <a:solidFill>
                <a:srgbClr val="0000FF"/>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0" st="0"/>
                                            </p:txEl>
                                          </p:spTgt>
                                        </p:tgtEl>
                                        <p:attrNameLst>
                                          <p:attrName>style.visibility</p:attrName>
                                        </p:attrNameLst>
                                      </p:cBhvr>
                                      <p:to>
                                        <p:strVal val="visible"/>
                                      </p:to>
                                    </p:set>
                                    <p:animEffect filter="fade" transition="in">
                                      <p:cBhvr>
                                        <p:cTn dur="1100"/>
                                        <p:tgtEl>
                                          <p:spTgt spid="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1" st="1"/>
                                            </p:txEl>
                                          </p:spTgt>
                                        </p:tgtEl>
                                        <p:attrNameLst>
                                          <p:attrName>style.visibility</p:attrName>
                                        </p:attrNameLst>
                                      </p:cBhvr>
                                      <p:to>
                                        <p:strVal val="visible"/>
                                      </p:to>
                                    </p:set>
                                    <p:animEffect filter="fade" transition="in">
                                      <p:cBhvr>
                                        <p:cTn dur="1100"/>
                                        <p:tgtEl>
                                          <p:spTgt spid="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2" st="2"/>
                                            </p:txEl>
                                          </p:spTgt>
                                        </p:tgtEl>
                                        <p:attrNameLst>
                                          <p:attrName>style.visibility</p:attrName>
                                        </p:attrNameLst>
                                      </p:cBhvr>
                                      <p:to>
                                        <p:strVal val="visible"/>
                                      </p:to>
                                    </p:set>
                                    <p:animEffect filter="fade" transition="in">
                                      <p:cBhvr>
                                        <p:cTn dur="1100"/>
                                        <p:tgtEl>
                                          <p:spTgt spid="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3" st="3"/>
                                            </p:txEl>
                                          </p:spTgt>
                                        </p:tgtEl>
                                        <p:attrNameLst>
                                          <p:attrName>style.visibility</p:attrName>
                                        </p:attrNameLst>
                                      </p:cBhvr>
                                      <p:to>
                                        <p:strVal val="visible"/>
                                      </p:to>
                                    </p:set>
                                    <p:animEffect filter="fade" transition="in">
                                      <p:cBhvr>
                                        <p:cTn dur="1100"/>
                                        <p:tgtEl>
                                          <p:spTgt spid="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4" st="4"/>
                                            </p:txEl>
                                          </p:spTgt>
                                        </p:tgtEl>
                                        <p:attrNameLst>
                                          <p:attrName>style.visibility</p:attrName>
                                        </p:attrNameLst>
                                      </p:cBhvr>
                                      <p:to>
                                        <p:strVal val="visible"/>
                                      </p:to>
                                    </p:set>
                                    <p:animEffect filter="fade" transition="in">
                                      <p:cBhvr>
                                        <p:cTn dur="1100"/>
                                        <p:tgtEl>
                                          <p:spTgt spid="8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5" st="5"/>
                                            </p:txEl>
                                          </p:spTgt>
                                        </p:tgtEl>
                                        <p:attrNameLst>
                                          <p:attrName>style.visibility</p:attrName>
                                        </p:attrNameLst>
                                      </p:cBhvr>
                                      <p:to>
                                        <p:strVal val="visible"/>
                                      </p:to>
                                    </p:set>
                                    <p:animEffect filter="fade" transition="in">
                                      <p:cBhvr>
                                        <p:cTn dur="1100"/>
                                        <p:tgtEl>
                                          <p:spTgt spid="8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6" st="6"/>
                                            </p:txEl>
                                          </p:spTgt>
                                        </p:tgtEl>
                                        <p:attrNameLst>
                                          <p:attrName>style.visibility</p:attrName>
                                        </p:attrNameLst>
                                      </p:cBhvr>
                                      <p:to>
                                        <p:strVal val="visible"/>
                                      </p:to>
                                    </p:set>
                                    <p:animEffect filter="fade" transition="in">
                                      <p:cBhvr>
                                        <p:cTn dur="1100"/>
                                        <p:tgtEl>
                                          <p:spTgt spid="8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7" st="7"/>
                                            </p:txEl>
                                          </p:spTgt>
                                        </p:tgtEl>
                                        <p:attrNameLst>
                                          <p:attrName>style.visibility</p:attrName>
                                        </p:attrNameLst>
                                      </p:cBhvr>
                                      <p:to>
                                        <p:strVal val="visible"/>
                                      </p:to>
                                    </p:set>
                                    <p:animEffect filter="fade" transition="in">
                                      <p:cBhvr>
                                        <p:cTn dur="1100"/>
                                        <p:tgtEl>
                                          <p:spTgt spid="89">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8" st="8"/>
                                            </p:txEl>
                                          </p:spTgt>
                                        </p:tgtEl>
                                        <p:attrNameLst>
                                          <p:attrName>style.visibility</p:attrName>
                                        </p:attrNameLst>
                                      </p:cBhvr>
                                      <p:to>
                                        <p:strVal val="visible"/>
                                      </p:to>
                                    </p:set>
                                    <p:animEffect filter="fade" transition="in">
                                      <p:cBhvr>
                                        <p:cTn dur="1100"/>
                                        <p:tgtEl>
                                          <p:spTgt spid="89">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9" st="9"/>
                                            </p:txEl>
                                          </p:spTgt>
                                        </p:tgtEl>
                                        <p:attrNameLst>
                                          <p:attrName>style.visibility</p:attrName>
                                        </p:attrNameLst>
                                      </p:cBhvr>
                                      <p:to>
                                        <p:strVal val="visible"/>
                                      </p:to>
                                    </p:set>
                                    <p:animEffect filter="fade" transition="in">
                                      <p:cBhvr>
                                        <p:cTn dur="1100"/>
                                        <p:tgtEl>
                                          <p:spTgt spid="89">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95" name="Shape 95"/>
        <p:cNvGrpSpPr/>
        <p:nvPr/>
      </p:nvGrpSpPr>
      <p:grpSpPr>
        <a:xfrm>
          <a:off x="0" y="0"/>
          <a:ext cx="0" cy="0"/>
          <a:chOff x="0" y="0"/>
          <a:chExt cx="0" cy="0"/>
        </a:xfrm>
      </p:grpSpPr>
      <p:sp>
        <p:nvSpPr>
          <p:cNvPr id="96" name="Google Shape;96;p19"/>
          <p:cNvSpPr txBox="1"/>
          <p:nvPr>
            <p:ph type="title"/>
          </p:nvPr>
        </p:nvSpPr>
        <p:spPr>
          <a:xfrm>
            <a:off x="311700" y="221400"/>
            <a:ext cx="8520600" cy="572700"/>
          </a:xfrm>
          <a:prstGeom prst="rect">
            <a:avLst/>
          </a:prstGeom>
          <a:solidFill>
            <a:srgbClr val="FFFFFF"/>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1C4587"/>
                </a:solidFill>
              </a:rPr>
              <a:t>Signs Translator may be Corrupted</a:t>
            </a:r>
            <a:endParaRPr b="1">
              <a:solidFill>
                <a:srgbClr val="1C4587"/>
              </a:solidFill>
            </a:endParaRPr>
          </a:p>
        </p:txBody>
      </p:sp>
      <p:sp>
        <p:nvSpPr>
          <p:cNvPr id="97" name="Google Shape;97;p19"/>
          <p:cNvSpPr txBox="1"/>
          <p:nvPr>
            <p:ph idx="1" type="body"/>
          </p:nvPr>
        </p:nvSpPr>
        <p:spPr>
          <a:xfrm>
            <a:off x="311700" y="926275"/>
            <a:ext cx="8520600" cy="4034700"/>
          </a:xfrm>
          <a:prstGeom prst="rect">
            <a:avLst/>
          </a:prstGeom>
          <a:solidFill>
            <a:srgbClr val="FFFFFF"/>
          </a:solidFill>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400">
              <a:solidFill>
                <a:srgbClr val="1C4587"/>
              </a:solidFill>
            </a:endParaRPr>
          </a:p>
          <a:p>
            <a:pPr indent="0" lvl="0" marL="0" rtl="0" algn="l">
              <a:lnSpc>
                <a:spcPct val="150000"/>
              </a:lnSpc>
              <a:spcBef>
                <a:spcPts val="0"/>
              </a:spcBef>
              <a:spcAft>
                <a:spcPts val="0"/>
              </a:spcAft>
              <a:buNone/>
            </a:pPr>
            <a:r>
              <a:rPr lang="en" sz="1400">
                <a:solidFill>
                  <a:srgbClr val="1C4587"/>
                </a:solidFill>
              </a:rPr>
              <a:t>The hard drive boots¹ but...</a:t>
            </a:r>
            <a:r>
              <a:rPr b="1" lang="en" sz="1400">
                <a:solidFill>
                  <a:srgbClr val="FF0000"/>
                </a:solidFill>
                <a:latin typeface="Roboto Mono"/>
                <a:ea typeface="Roboto Mono"/>
                <a:cs typeface="Roboto Mono"/>
                <a:sym typeface="Roboto Mono"/>
              </a:rPr>
              <a:t>ERROR!     ERROR!     ERROR!     ERROR!     ERROR!  </a:t>
            </a:r>
            <a:endParaRPr b="1" sz="1400">
              <a:solidFill>
                <a:srgbClr val="FF0000"/>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b="1" sz="1400">
              <a:solidFill>
                <a:srgbClr val="FF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sz="2400">
                <a:solidFill>
                  <a:srgbClr val="434343"/>
                </a:solidFill>
              </a:rPr>
              <a:t>LED: 000000CC FAddr: 0024A051</a:t>
            </a:r>
            <a:r>
              <a:rPr lang="en" sz="1200">
                <a:solidFill>
                  <a:schemeClr val="dk1"/>
                </a:solidFill>
              </a:rPr>
              <a:t>, </a:t>
            </a:r>
            <a:r>
              <a:rPr lang="en">
                <a:solidFill>
                  <a:srgbClr val="1C4587"/>
                </a:solidFill>
              </a:rPr>
              <a:t>stuck in busy error </a:t>
            </a:r>
            <a:r>
              <a:rPr lang="en" sz="1400">
                <a:solidFill>
                  <a:srgbClr val="1C4587"/>
                </a:solidFill>
              </a:rPr>
              <a:t>(Spildit, 2013)</a:t>
            </a:r>
            <a:r>
              <a:rPr lang="en">
                <a:solidFill>
                  <a:srgbClr val="1C4587"/>
                </a:solidFill>
              </a:rPr>
              <a:t> </a:t>
            </a:r>
            <a:endParaRPr>
              <a:solidFill>
                <a:srgbClr val="1C4587"/>
              </a:solidFill>
            </a:endParaRPr>
          </a:p>
          <a:p>
            <a:pPr indent="0" lvl="0" marL="0" rtl="0" algn="l">
              <a:lnSpc>
                <a:spcPct val="150000"/>
              </a:lnSpc>
              <a:spcBef>
                <a:spcPts val="0"/>
              </a:spcBef>
              <a:spcAft>
                <a:spcPts val="0"/>
              </a:spcAft>
              <a:buNone/>
            </a:pPr>
            <a:r>
              <a:rPr b="1" lang="en" sz="2400">
                <a:solidFill>
                  <a:srgbClr val="434343"/>
                </a:solidFill>
              </a:rPr>
              <a:t>LED:000000CC FAddr:0024A7E5</a:t>
            </a:r>
            <a:r>
              <a:rPr lang="en" sz="1200">
                <a:solidFill>
                  <a:schemeClr val="dk1"/>
                </a:solidFill>
              </a:rPr>
              <a:t>, </a:t>
            </a:r>
            <a:r>
              <a:rPr lang="en">
                <a:solidFill>
                  <a:srgbClr val="1C4587"/>
                </a:solidFill>
              </a:rPr>
              <a:t>short the read points</a:t>
            </a:r>
            <a:r>
              <a:rPr lang="en" sz="1400">
                <a:solidFill>
                  <a:srgbClr val="1C4587"/>
                </a:solidFill>
              </a:rPr>
              <a:t> (Spildit</a:t>
            </a:r>
            <a:r>
              <a:rPr lang="en">
                <a:solidFill>
                  <a:srgbClr val="1C4587"/>
                </a:solidFill>
              </a:rPr>
              <a:t>, </a:t>
            </a:r>
            <a:r>
              <a:rPr lang="en" sz="1400">
                <a:solidFill>
                  <a:srgbClr val="1C4587"/>
                </a:solidFill>
              </a:rPr>
              <a:t>2016)</a:t>
            </a:r>
            <a:r>
              <a:rPr lang="en">
                <a:solidFill>
                  <a:srgbClr val="1C4587"/>
                </a:solidFill>
              </a:rPr>
              <a:t>                                                                                                         </a:t>
            </a:r>
            <a:r>
              <a:rPr lang="en">
                <a:solidFill>
                  <a:srgbClr val="F3F3F3"/>
                </a:solidFill>
              </a:rPr>
              <a:t> </a:t>
            </a:r>
            <a:endParaRPr b="1">
              <a:solidFill>
                <a:srgbClr val="F3F3F3"/>
              </a:solidFill>
            </a:endParaRPr>
          </a:p>
          <a:p>
            <a:pPr indent="0" lvl="0" marL="0" rtl="0" algn="l">
              <a:lnSpc>
                <a:spcPct val="150000"/>
              </a:lnSpc>
              <a:spcBef>
                <a:spcPts val="0"/>
              </a:spcBef>
              <a:spcAft>
                <a:spcPts val="0"/>
              </a:spcAft>
              <a:buNone/>
            </a:pPr>
            <a:r>
              <a:t/>
            </a:r>
            <a:endParaRPr b="1" sz="2400">
              <a:solidFill>
                <a:srgbClr val="434343"/>
              </a:solidFill>
            </a:endParaRPr>
          </a:p>
          <a:p>
            <a:pPr indent="0" lvl="0" marL="0" rtl="0" algn="l">
              <a:lnSpc>
                <a:spcPct val="150000"/>
              </a:lnSpc>
              <a:spcBef>
                <a:spcPts val="0"/>
              </a:spcBef>
              <a:spcAft>
                <a:spcPts val="0"/>
              </a:spcAft>
              <a:buNone/>
            </a:pPr>
            <a:r>
              <a:rPr b="1" lang="en" sz="2400">
                <a:solidFill>
                  <a:srgbClr val="434343"/>
                </a:solidFill>
              </a:rPr>
              <a:t>SIM Errors 100*-1008</a:t>
            </a:r>
            <a:endParaRPr sz="1200">
              <a:solidFill>
                <a:schemeClr val="dk1"/>
              </a:solidFill>
            </a:endParaRPr>
          </a:p>
          <a:p>
            <a:pPr indent="0" lvl="0" marL="0" rtl="0" algn="l">
              <a:lnSpc>
                <a:spcPct val="150000"/>
              </a:lnSpc>
              <a:spcBef>
                <a:spcPts val="0"/>
              </a:spcBef>
              <a:spcAft>
                <a:spcPts val="0"/>
              </a:spcAft>
              <a:buNone/>
            </a:pPr>
            <a:r>
              <a:rPr b="1" lang="en" sz="2400">
                <a:solidFill>
                  <a:srgbClr val="434343"/>
                </a:solidFill>
              </a:rPr>
              <a:t>SIM Error 1009</a:t>
            </a:r>
            <a:r>
              <a:rPr lang="en" sz="1200">
                <a:solidFill>
                  <a:srgbClr val="000000"/>
                </a:solidFill>
              </a:rPr>
              <a:t> </a:t>
            </a:r>
            <a:endParaRPr sz="1200">
              <a:solidFill>
                <a:srgbClr val="000000"/>
              </a:solidFill>
            </a:endParaRPr>
          </a:p>
          <a:p>
            <a:pPr indent="0" lvl="0" marL="0" rtl="0" algn="l">
              <a:lnSpc>
                <a:spcPct val="200000"/>
              </a:lnSpc>
              <a:spcBef>
                <a:spcPts val="0"/>
              </a:spcBef>
              <a:spcAft>
                <a:spcPts val="0"/>
              </a:spcAft>
              <a:buClr>
                <a:schemeClr val="dk1"/>
              </a:buClr>
              <a:buSzPts val="1100"/>
              <a:buFont typeface="Arial"/>
              <a:buNone/>
            </a:pPr>
            <a:r>
              <a:t/>
            </a:r>
            <a:endParaRPr sz="120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123025"/>
            <a:ext cx="8520600" cy="5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Anatomy of a HDD</a:t>
            </a:r>
            <a:endParaRPr sz="2400"/>
          </a:p>
        </p:txBody>
      </p:sp>
      <p:sp>
        <p:nvSpPr>
          <p:cNvPr id="103" name="Google Shape;103;p20"/>
          <p:cNvSpPr txBox="1"/>
          <p:nvPr>
            <p:ph idx="1" type="body"/>
          </p:nvPr>
        </p:nvSpPr>
        <p:spPr>
          <a:xfrm>
            <a:off x="311700" y="643525"/>
            <a:ext cx="8520600" cy="431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4" name="Google Shape;104;p20"/>
          <p:cNvPicPr preferRelativeResize="0"/>
          <p:nvPr/>
        </p:nvPicPr>
        <p:blipFill>
          <a:blip r:embed="rId3">
            <a:alphaModFix/>
          </a:blip>
          <a:stretch>
            <a:fillRect/>
          </a:stretch>
        </p:blipFill>
        <p:spPr>
          <a:xfrm>
            <a:off x="350150" y="643525"/>
            <a:ext cx="7741726" cy="4354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08" name="Shape 108"/>
        <p:cNvGrpSpPr/>
        <p:nvPr/>
      </p:nvGrpSpPr>
      <p:grpSpPr>
        <a:xfrm>
          <a:off x="0" y="0"/>
          <a:ext cx="0" cy="0"/>
          <a:chOff x="0" y="0"/>
          <a:chExt cx="0" cy="0"/>
        </a:xfrm>
      </p:grpSpPr>
      <p:pic>
        <p:nvPicPr>
          <p:cNvPr id="109" name="Google Shape;109;p21"/>
          <p:cNvPicPr preferRelativeResize="0"/>
          <p:nvPr/>
        </p:nvPicPr>
        <p:blipFill>
          <a:blip r:embed="rId3">
            <a:alphaModFix/>
          </a:blip>
          <a:stretch>
            <a:fillRect/>
          </a:stretch>
        </p:blipFill>
        <p:spPr>
          <a:xfrm>
            <a:off x="1183750" y="152400"/>
            <a:ext cx="6776490" cy="48386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